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7"/>
  </p:notesMasterIdLst>
  <p:handoutMasterIdLst>
    <p:handoutMasterId r:id="rId58"/>
  </p:handoutMasterIdLst>
  <p:sldIdLst>
    <p:sldId id="2183" r:id="rId2"/>
    <p:sldId id="2031" r:id="rId3"/>
    <p:sldId id="2055" r:id="rId4"/>
    <p:sldId id="2296" r:id="rId5"/>
    <p:sldId id="2186" r:id="rId6"/>
    <p:sldId id="2416" r:id="rId7"/>
    <p:sldId id="2036" r:id="rId8"/>
    <p:sldId id="2430" r:id="rId9"/>
    <p:sldId id="2525" r:id="rId10"/>
    <p:sldId id="2326" r:id="rId11"/>
    <p:sldId id="2233" r:id="rId12"/>
    <p:sldId id="2291" r:id="rId13"/>
    <p:sldId id="2374" r:id="rId14"/>
    <p:sldId id="2492" r:id="rId15"/>
    <p:sldId id="2245" r:id="rId16"/>
    <p:sldId id="2153" r:id="rId17"/>
    <p:sldId id="2187" r:id="rId18"/>
    <p:sldId id="2422" r:id="rId19"/>
    <p:sldId id="2421" r:id="rId20"/>
    <p:sldId id="2288" r:id="rId21"/>
    <p:sldId id="2346" r:id="rId22"/>
    <p:sldId id="2365" r:id="rId23"/>
    <p:sldId id="2435" r:id="rId24"/>
    <p:sldId id="2236" r:id="rId25"/>
    <p:sldId id="2490" r:id="rId26"/>
    <p:sldId id="2500" r:id="rId27"/>
    <p:sldId id="2501" r:id="rId28"/>
    <p:sldId id="2437" r:id="rId29"/>
    <p:sldId id="2496" r:id="rId30"/>
    <p:sldId id="2526" r:id="rId31"/>
    <p:sldId id="2459" r:id="rId32"/>
    <p:sldId id="2491" r:id="rId33"/>
    <p:sldId id="2503" r:id="rId34"/>
    <p:sldId id="2502" r:id="rId35"/>
    <p:sldId id="2527" r:id="rId36"/>
    <p:sldId id="2528" r:id="rId37"/>
    <p:sldId id="2529" r:id="rId38"/>
    <p:sldId id="2530" r:id="rId39"/>
    <p:sldId id="2513" r:id="rId40"/>
    <p:sldId id="2512" r:id="rId41"/>
    <p:sldId id="2511" r:id="rId42"/>
    <p:sldId id="2531" r:id="rId43"/>
    <p:sldId id="2507" r:id="rId44"/>
    <p:sldId id="2532" r:id="rId45"/>
    <p:sldId id="2519" r:id="rId46"/>
    <p:sldId id="2520" r:id="rId47"/>
    <p:sldId id="2521" r:id="rId48"/>
    <p:sldId id="2522" r:id="rId49"/>
    <p:sldId id="2523" r:id="rId50"/>
    <p:sldId id="2403" r:id="rId51"/>
    <p:sldId id="2475" r:id="rId52"/>
    <p:sldId id="2517" r:id="rId53"/>
    <p:sldId id="2396" r:id="rId54"/>
    <p:sldId id="2231" r:id="rId55"/>
    <p:sldId id="2280" r:id="rId56"/>
  </p:sldIdLst>
  <p:sldSz cx="9144000" cy="6858000" type="screen4x3"/>
  <p:notesSz cx="7010400" cy="9296400"/>
  <p:embeddedFontLst>
    <p:embeddedFont>
      <p:font typeface="Cambria Math" panose="02040503050406030204" pitchFamily="18" charset="0"/>
      <p:regular r:id="rId59"/>
    </p:embeddedFont>
    <p:embeddedFont>
      <p:font typeface="Tahoma" panose="020B0604030504040204" pitchFamily="34" charset="0"/>
      <p:regular r:id="rId60"/>
      <p:bold r:id="rId61"/>
    </p:embeddedFont>
    <p:embeddedFont>
      <p:font typeface="Wingdings 3" panose="05040102010807070707" pitchFamily="18" charset="2"/>
      <p:regular r:id="rId62"/>
    </p:embeddedFont>
  </p:embeddedFontLst>
  <p:defaultTextStyle>
    <a:defPPr>
      <a:defRPr lang="en-GB"/>
    </a:defPPr>
    <a:lvl1pPr algn="l" rtl="0" fontAlgn="base">
      <a:spcBef>
        <a:spcPct val="0"/>
      </a:spcBef>
      <a:spcAft>
        <a:spcPct val="0"/>
      </a:spcAft>
      <a:defRPr sz="2000" b="1" u="sng" kern="1200">
        <a:solidFill>
          <a:schemeClr val="tx1"/>
        </a:solidFill>
        <a:latin typeface="Tahoma" pitchFamily="34" charset="0"/>
        <a:ea typeface="+mn-ea"/>
        <a:cs typeface="Arial" charset="0"/>
      </a:defRPr>
    </a:lvl1pPr>
    <a:lvl2pPr marL="457200" algn="l" rtl="0" fontAlgn="base">
      <a:spcBef>
        <a:spcPct val="0"/>
      </a:spcBef>
      <a:spcAft>
        <a:spcPct val="0"/>
      </a:spcAft>
      <a:defRPr sz="2000" b="1" u="sng" kern="1200">
        <a:solidFill>
          <a:schemeClr val="tx1"/>
        </a:solidFill>
        <a:latin typeface="Tahoma" pitchFamily="34" charset="0"/>
        <a:ea typeface="+mn-ea"/>
        <a:cs typeface="Arial" charset="0"/>
      </a:defRPr>
    </a:lvl2pPr>
    <a:lvl3pPr marL="914400" algn="l" rtl="0" fontAlgn="base">
      <a:spcBef>
        <a:spcPct val="0"/>
      </a:spcBef>
      <a:spcAft>
        <a:spcPct val="0"/>
      </a:spcAft>
      <a:defRPr sz="2000" b="1" u="sng" kern="1200">
        <a:solidFill>
          <a:schemeClr val="tx1"/>
        </a:solidFill>
        <a:latin typeface="Tahoma" pitchFamily="34" charset="0"/>
        <a:ea typeface="+mn-ea"/>
        <a:cs typeface="Arial" charset="0"/>
      </a:defRPr>
    </a:lvl3pPr>
    <a:lvl4pPr marL="1371600" algn="l" rtl="0" fontAlgn="base">
      <a:spcBef>
        <a:spcPct val="0"/>
      </a:spcBef>
      <a:spcAft>
        <a:spcPct val="0"/>
      </a:spcAft>
      <a:defRPr sz="2000" b="1" u="sng" kern="1200">
        <a:solidFill>
          <a:schemeClr val="tx1"/>
        </a:solidFill>
        <a:latin typeface="Tahoma" pitchFamily="34" charset="0"/>
        <a:ea typeface="+mn-ea"/>
        <a:cs typeface="Arial" charset="0"/>
      </a:defRPr>
    </a:lvl4pPr>
    <a:lvl5pPr marL="1828800" algn="l" rtl="0" fontAlgn="base">
      <a:spcBef>
        <a:spcPct val="0"/>
      </a:spcBef>
      <a:spcAft>
        <a:spcPct val="0"/>
      </a:spcAft>
      <a:defRPr sz="2000" b="1" u="sng" kern="1200">
        <a:solidFill>
          <a:schemeClr val="tx1"/>
        </a:solidFill>
        <a:latin typeface="Tahoma" pitchFamily="34" charset="0"/>
        <a:ea typeface="+mn-ea"/>
        <a:cs typeface="Arial" charset="0"/>
      </a:defRPr>
    </a:lvl5pPr>
    <a:lvl6pPr marL="2286000" algn="l" defTabSz="914400" rtl="0" eaLnBrk="1" latinLnBrk="0" hangingPunct="1">
      <a:defRPr sz="2000" b="1" u="sng" kern="1200">
        <a:solidFill>
          <a:schemeClr val="tx1"/>
        </a:solidFill>
        <a:latin typeface="Tahoma" pitchFamily="34" charset="0"/>
        <a:ea typeface="+mn-ea"/>
        <a:cs typeface="Arial" charset="0"/>
      </a:defRPr>
    </a:lvl6pPr>
    <a:lvl7pPr marL="2743200" algn="l" defTabSz="914400" rtl="0" eaLnBrk="1" latinLnBrk="0" hangingPunct="1">
      <a:defRPr sz="2000" b="1" u="sng" kern="1200">
        <a:solidFill>
          <a:schemeClr val="tx1"/>
        </a:solidFill>
        <a:latin typeface="Tahoma" pitchFamily="34" charset="0"/>
        <a:ea typeface="+mn-ea"/>
        <a:cs typeface="Arial" charset="0"/>
      </a:defRPr>
    </a:lvl7pPr>
    <a:lvl8pPr marL="3200400" algn="l" defTabSz="914400" rtl="0" eaLnBrk="1" latinLnBrk="0" hangingPunct="1">
      <a:defRPr sz="2000" b="1" u="sng" kern="1200">
        <a:solidFill>
          <a:schemeClr val="tx1"/>
        </a:solidFill>
        <a:latin typeface="Tahoma" pitchFamily="34" charset="0"/>
        <a:ea typeface="+mn-ea"/>
        <a:cs typeface="Arial" charset="0"/>
      </a:defRPr>
    </a:lvl8pPr>
    <a:lvl9pPr marL="3657600" algn="l" defTabSz="914400" rtl="0" eaLnBrk="1" latinLnBrk="0" hangingPunct="1">
      <a:defRPr sz="2000" b="1" u="sng" kern="1200">
        <a:solidFill>
          <a:schemeClr val="tx1"/>
        </a:solidFill>
        <a:latin typeface="Tahoma" pitchFamily="34" charset="0"/>
        <a:ea typeface="+mn-ea"/>
        <a:cs typeface="Arial" charset="0"/>
      </a:defRPr>
    </a:lvl9pPr>
  </p:defaultTextStyle>
  <p:extLst>
    <p:ext uri="{EFAFB233-063F-42B5-8137-9DF3F51BA10A}">
      <p15:sldGuideLst xmlns:p15="http://schemas.microsoft.com/office/powerpoint/2012/main">
        <p15:guide id="4" pos="2880" userDrawn="1">
          <p15:clr>
            <a:srgbClr val="A4A3A4"/>
          </p15:clr>
        </p15:guide>
        <p15:guide id="10" orient="horz" pos="2712"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mit Khandelwal" initials="ak" lastIdx="1" clrIdx="0"/>
  <p:cmAuthor id="1" name="Justin R. Pierce" initials="JRP" lastIdx="10" clrIdx="1"/>
  <p:cmAuthor id="2" name="Schott, Peter" initials="SP" lastIdx="14" clrIdx="2"/>
  <p:cmAuthor id="3" name="Justin Pierce" initials="JP" lastIdx="7" clrIdx="3"/>
  <p:cmAuthor id="4" name="Cristina J Tello Trillo (CENSUS/CES FED)" initials="CJTT(F" lastIdx="2" clrIdx="4">
    <p:extLst>
      <p:ext uri="{19B8F6BF-5375-455C-9EA6-DF929625EA0E}">
        <p15:presenceInfo xmlns:p15="http://schemas.microsoft.com/office/powerpoint/2012/main" userId="S-1-5-21-2418650581-3053253586-2785318765-22510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8200"/>
    <a:srgbClr val="0000FF"/>
    <a:srgbClr val="008000"/>
    <a:srgbClr val="1C4870"/>
    <a:srgbClr val="8099AF"/>
    <a:srgbClr val="9E4F54"/>
    <a:srgbClr val="AC6D71"/>
    <a:srgbClr val="18456E"/>
    <a:srgbClr val="FF9900"/>
    <a:srgbClr val="2F81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54" autoAdjust="0"/>
    <p:restoredTop sz="90513" autoAdjust="0"/>
  </p:normalViewPr>
  <p:slideViewPr>
    <p:cSldViewPr snapToGrid="0" showGuides="1">
      <p:cViewPr>
        <p:scale>
          <a:sx n="66" d="100"/>
          <a:sy n="66" d="100"/>
        </p:scale>
        <p:origin x="352" y="16"/>
      </p:cViewPr>
      <p:guideLst>
        <p:guide pos="2880"/>
        <p:guide orient="horz" pos="2712"/>
      </p:guideLst>
    </p:cSldViewPr>
  </p:slideViewPr>
  <p:outlineViewPr>
    <p:cViewPr>
      <p:scale>
        <a:sx n="33" d="100"/>
        <a:sy n="33" d="100"/>
      </p:scale>
      <p:origin x="0" y="0"/>
    </p:cViewPr>
  </p:outlineViewPr>
  <p:notesTextViewPr>
    <p:cViewPr>
      <p:scale>
        <a:sx n="20" d="100"/>
        <a:sy n="20" d="100"/>
      </p:scale>
      <p:origin x="0" y="0"/>
    </p:cViewPr>
  </p:notesTextViewPr>
  <p:sorterViewPr>
    <p:cViewPr>
      <p:scale>
        <a:sx n="66" d="100"/>
        <a:sy n="66" d="100"/>
      </p:scale>
      <p:origin x="0" y="0"/>
    </p:cViewPr>
  </p:sorterViewPr>
  <p:notesViewPr>
    <p:cSldViewPr snapToGrid="0" showGuides="1">
      <p:cViewPr varScale="1">
        <p:scale>
          <a:sx n="78" d="100"/>
          <a:sy n="78" d="100"/>
        </p:scale>
        <p:origin x="2469" y="5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42" name="Rectangle 2"/>
          <p:cNvSpPr>
            <a:spLocks noGrp="1" noChangeArrowheads="1"/>
          </p:cNvSpPr>
          <p:nvPr>
            <p:ph type="hdr" sz="quarter"/>
          </p:nvPr>
        </p:nvSpPr>
        <p:spPr bwMode="auto">
          <a:xfrm>
            <a:off x="0" y="2"/>
            <a:ext cx="3038145" cy="465743"/>
          </a:xfrm>
          <a:prstGeom prst="rect">
            <a:avLst/>
          </a:prstGeom>
          <a:noFill/>
          <a:ln w="9525">
            <a:noFill/>
            <a:miter lim="800000"/>
            <a:headEnd/>
            <a:tailEnd/>
          </a:ln>
          <a:effectLst/>
        </p:spPr>
        <p:txBody>
          <a:bodyPr vert="horz" wrap="square" lIns="89811" tIns="44906" rIns="89811" bIns="44906" numCol="1" anchor="t" anchorCtr="0" compatLnSpc="1">
            <a:prstTxWarp prst="textNoShape">
              <a:avLst/>
            </a:prstTxWarp>
          </a:bodyPr>
          <a:lstStyle>
            <a:lvl1pPr defTabSz="897999">
              <a:defRPr sz="1200" b="0" u="none">
                <a:latin typeface="Arial" charset="0"/>
                <a:cs typeface="+mn-cs"/>
              </a:defRPr>
            </a:lvl1pPr>
          </a:lstStyle>
          <a:p>
            <a:pPr>
              <a:defRPr/>
            </a:pPr>
            <a:endParaRPr lang="en-US" dirty="0"/>
          </a:p>
        </p:txBody>
      </p:sp>
      <p:sp>
        <p:nvSpPr>
          <p:cNvPr id="163843" name="Rectangle 3"/>
          <p:cNvSpPr>
            <a:spLocks noGrp="1" noChangeArrowheads="1"/>
          </p:cNvSpPr>
          <p:nvPr>
            <p:ph type="dt" sz="quarter" idx="1"/>
          </p:nvPr>
        </p:nvSpPr>
        <p:spPr bwMode="auto">
          <a:xfrm>
            <a:off x="3970734" y="2"/>
            <a:ext cx="3038145" cy="465743"/>
          </a:xfrm>
          <a:prstGeom prst="rect">
            <a:avLst/>
          </a:prstGeom>
          <a:noFill/>
          <a:ln w="9525">
            <a:noFill/>
            <a:miter lim="800000"/>
            <a:headEnd/>
            <a:tailEnd/>
          </a:ln>
          <a:effectLst/>
        </p:spPr>
        <p:txBody>
          <a:bodyPr vert="horz" wrap="square" lIns="89811" tIns="44906" rIns="89811" bIns="44906" numCol="1" anchor="t" anchorCtr="0" compatLnSpc="1">
            <a:prstTxWarp prst="textNoShape">
              <a:avLst/>
            </a:prstTxWarp>
          </a:bodyPr>
          <a:lstStyle>
            <a:lvl1pPr algn="r" defTabSz="897999">
              <a:defRPr sz="1200" b="0" u="none">
                <a:latin typeface="Arial" charset="0"/>
                <a:cs typeface="+mn-cs"/>
              </a:defRPr>
            </a:lvl1pPr>
          </a:lstStyle>
          <a:p>
            <a:pPr>
              <a:defRPr/>
            </a:pPr>
            <a:endParaRPr lang="en-US" dirty="0"/>
          </a:p>
        </p:txBody>
      </p:sp>
      <p:sp>
        <p:nvSpPr>
          <p:cNvPr id="163844" name="Rectangle 4"/>
          <p:cNvSpPr>
            <a:spLocks noGrp="1" noChangeArrowheads="1"/>
          </p:cNvSpPr>
          <p:nvPr>
            <p:ph type="ftr" sz="quarter" idx="2"/>
          </p:nvPr>
        </p:nvSpPr>
        <p:spPr bwMode="auto">
          <a:xfrm>
            <a:off x="0" y="8829123"/>
            <a:ext cx="3038145" cy="465743"/>
          </a:xfrm>
          <a:prstGeom prst="rect">
            <a:avLst/>
          </a:prstGeom>
          <a:noFill/>
          <a:ln w="9525">
            <a:noFill/>
            <a:miter lim="800000"/>
            <a:headEnd/>
            <a:tailEnd/>
          </a:ln>
          <a:effectLst/>
        </p:spPr>
        <p:txBody>
          <a:bodyPr vert="horz" wrap="square" lIns="89811" tIns="44906" rIns="89811" bIns="44906" numCol="1" anchor="b" anchorCtr="0" compatLnSpc="1">
            <a:prstTxWarp prst="textNoShape">
              <a:avLst/>
            </a:prstTxWarp>
          </a:bodyPr>
          <a:lstStyle>
            <a:lvl1pPr defTabSz="897999">
              <a:defRPr sz="1200" b="0" u="none">
                <a:latin typeface="Arial" charset="0"/>
                <a:cs typeface="+mn-cs"/>
              </a:defRPr>
            </a:lvl1pPr>
          </a:lstStyle>
          <a:p>
            <a:pPr>
              <a:defRPr/>
            </a:pPr>
            <a:endParaRPr lang="en-US" dirty="0"/>
          </a:p>
        </p:txBody>
      </p:sp>
      <p:sp>
        <p:nvSpPr>
          <p:cNvPr id="163845" name="Rectangle 5"/>
          <p:cNvSpPr>
            <a:spLocks noGrp="1" noChangeArrowheads="1"/>
          </p:cNvSpPr>
          <p:nvPr>
            <p:ph type="sldNum" sz="quarter" idx="3"/>
          </p:nvPr>
        </p:nvSpPr>
        <p:spPr bwMode="auto">
          <a:xfrm>
            <a:off x="3970734" y="8829123"/>
            <a:ext cx="3038145" cy="465743"/>
          </a:xfrm>
          <a:prstGeom prst="rect">
            <a:avLst/>
          </a:prstGeom>
          <a:noFill/>
          <a:ln w="9525">
            <a:noFill/>
            <a:miter lim="800000"/>
            <a:headEnd/>
            <a:tailEnd/>
          </a:ln>
          <a:effectLst/>
        </p:spPr>
        <p:txBody>
          <a:bodyPr vert="horz" wrap="square" lIns="89811" tIns="44906" rIns="89811" bIns="44906" numCol="1" anchor="b" anchorCtr="0" compatLnSpc="1">
            <a:prstTxWarp prst="textNoShape">
              <a:avLst/>
            </a:prstTxWarp>
          </a:bodyPr>
          <a:lstStyle>
            <a:lvl1pPr algn="r" defTabSz="897999">
              <a:defRPr sz="1200" b="0" u="none">
                <a:latin typeface="Arial" charset="0"/>
                <a:cs typeface="+mn-cs"/>
              </a:defRPr>
            </a:lvl1pPr>
          </a:lstStyle>
          <a:p>
            <a:pPr>
              <a:defRPr/>
            </a:pPr>
            <a:fld id="{3C153773-BBBC-4D70-9901-00E50FC8BCE2}" type="slidenum">
              <a:rPr lang="en-US"/>
              <a:pPr>
                <a:defRPr/>
              </a:pPr>
              <a:t>‹#›</a:t>
            </a:fld>
            <a:endParaRPr lang="en-US" dirty="0"/>
          </a:p>
        </p:txBody>
      </p:sp>
    </p:spTree>
    <p:extLst>
      <p:ext uri="{BB962C8B-B14F-4D97-AF65-F5344CB8AC3E}">
        <p14:creationId xmlns:p14="http://schemas.microsoft.com/office/powerpoint/2010/main" val="18417927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2" y="2"/>
            <a:ext cx="3009239" cy="491873"/>
          </a:xfrm>
          <a:prstGeom prst="rect">
            <a:avLst/>
          </a:prstGeom>
          <a:noFill/>
          <a:ln w="9525">
            <a:noFill/>
            <a:miter lim="800000"/>
            <a:headEnd/>
            <a:tailEnd/>
          </a:ln>
          <a:effectLst/>
        </p:spPr>
        <p:txBody>
          <a:bodyPr vert="horz" wrap="square" lIns="89782" tIns="44891" rIns="89782" bIns="44891" numCol="1" anchor="t" anchorCtr="0" compatLnSpc="1">
            <a:prstTxWarp prst="textNoShape">
              <a:avLst/>
            </a:prstTxWarp>
          </a:bodyPr>
          <a:lstStyle>
            <a:lvl1pPr defTabSz="897999">
              <a:defRPr sz="1200" b="0" u="none">
                <a:latin typeface="Arial" charset="0"/>
                <a:cs typeface="+mn-cs"/>
              </a:defRPr>
            </a:lvl1pPr>
          </a:lstStyle>
          <a:p>
            <a:pPr>
              <a:defRPr/>
            </a:pPr>
            <a:endParaRPr lang="en-US" dirty="0"/>
          </a:p>
        </p:txBody>
      </p:sp>
      <p:sp>
        <p:nvSpPr>
          <p:cNvPr id="16387" name="Rectangle 3"/>
          <p:cNvSpPr>
            <a:spLocks noGrp="1" noChangeArrowheads="1"/>
          </p:cNvSpPr>
          <p:nvPr>
            <p:ph type="dt" idx="1"/>
          </p:nvPr>
        </p:nvSpPr>
        <p:spPr bwMode="auto">
          <a:xfrm>
            <a:off x="3935746" y="2"/>
            <a:ext cx="3086827" cy="491873"/>
          </a:xfrm>
          <a:prstGeom prst="rect">
            <a:avLst/>
          </a:prstGeom>
          <a:noFill/>
          <a:ln w="9525">
            <a:noFill/>
            <a:miter lim="800000"/>
            <a:headEnd/>
            <a:tailEnd/>
          </a:ln>
          <a:effectLst/>
        </p:spPr>
        <p:txBody>
          <a:bodyPr vert="horz" wrap="square" lIns="89782" tIns="44891" rIns="89782" bIns="44891" numCol="1" anchor="t" anchorCtr="0" compatLnSpc="1">
            <a:prstTxWarp prst="textNoShape">
              <a:avLst/>
            </a:prstTxWarp>
          </a:bodyPr>
          <a:lstStyle>
            <a:lvl1pPr algn="r" defTabSz="897999">
              <a:defRPr sz="1200" b="0" u="none">
                <a:latin typeface="Arial" charset="0"/>
                <a:cs typeface="+mn-cs"/>
              </a:defRPr>
            </a:lvl1pPr>
          </a:lstStyle>
          <a:p>
            <a:pPr>
              <a:defRPr/>
            </a:pPr>
            <a:endParaRPr lang="en-US" dirty="0"/>
          </a:p>
        </p:txBody>
      </p:sp>
      <p:sp>
        <p:nvSpPr>
          <p:cNvPr id="70660" name="Rectangle 4"/>
          <p:cNvSpPr>
            <a:spLocks noGrp="1" noRot="1" noChangeAspect="1" noChangeArrowheads="1" noTextEdit="1"/>
          </p:cNvSpPr>
          <p:nvPr>
            <p:ph type="sldImg" idx="2"/>
          </p:nvPr>
        </p:nvSpPr>
        <p:spPr bwMode="auto">
          <a:xfrm>
            <a:off x="1171575" y="701675"/>
            <a:ext cx="4683125" cy="3513138"/>
          </a:xfrm>
          <a:prstGeom prst="rect">
            <a:avLst/>
          </a:prstGeom>
          <a:noFill/>
          <a:ln w="9525">
            <a:solidFill>
              <a:srgbClr val="000000"/>
            </a:solidFill>
            <a:miter lim="800000"/>
            <a:headEnd/>
            <a:tailEnd/>
          </a:ln>
        </p:spPr>
      </p:sp>
      <p:sp>
        <p:nvSpPr>
          <p:cNvPr id="16389" name="Rectangle 5"/>
          <p:cNvSpPr>
            <a:spLocks noGrp="1" noChangeArrowheads="1"/>
          </p:cNvSpPr>
          <p:nvPr>
            <p:ph type="body" sz="quarter" idx="3"/>
          </p:nvPr>
        </p:nvSpPr>
        <p:spPr bwMode="auto">
          <a:xfrm>
            <a:off x="926506" y="4425323"/>
            <a:ext cx="5169561" cy="4145567"/>
          </a:xfrm>
          <a:prstGeom prst="rect">
            <a:avLst/>
          </a:prstGeom>
          <a:noFill/>
          <a:ln w="9525">
            <a:noFill/>
            <a:miter lim="800000"/>
            <a:headEnd/>
            <a:tailEnd/>
          </a:ln>
          <a:effectLst/>
        </p:spPr>
        <p:txBody>
          <a:bodyPr vert="horz" wrap="square" lIns="89782" tIns="44891" rIns="89782" bIns="4489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390" name="Rectangle 6"/>
          <p:cNvSpPr>
            <a:spLocks noGrp="1" noChangeArrowheads="1"/>
          </p:cNvSpPr>
          <p:nvPr>
            <p:ph type="ftr" sz="quarter" idx="4"/>
          </p:nvPr>
        </p:nvSpPr>
        <p:spPr bwMode="auto">
          <a:xfrm>
            <a:off x="2" y="8850640"/>
            <a:ext cx="3009239" cy="422704"/>
          </a:xfrm>
          <a:prstGeom prst="rect">
            <a:avLst/>
          </a:prstGeom>
          <a:noFill/>
          <a:ln w="9525">
            <a:noFill/>
            <a:miter lim="800000"/>
            <a:headEnd/>
            <a:tailEnd/>
          </a:ln>
          <a:effectLst/>
        </p:spPr>
        <p:txBody>
          <a:bodyPr vert="horz" wrap="square" lIns="89782" tIns="44891" rIns="89782" bIns="44891" numCol="1" anchor="b" anchorCtr="0" compatLnSpc="1">
            <a:prstTxWarp prst="textNoShape">
              <a:avLst/>
            </a:prstTxWarp>
          </a:bodyPr>
          <a:lstStyle>
            <a:lvl1pPr defTabSz="897999">
              <a:defRPr sz="1200" b="0" u="none">
                <a:latin typeface="Arial" charset="0"/>
                <a:cs typeface="+mn-cs"/>
              </a:defRPr>
            </a:lvl1pPr>
          </a:lstStyle>
          <a:p>
            <a:pPr>
              <a:defRPr/>
            </a:pPr>
            <a:endParaRPr lang="en-US" dirty="0"/>
          </a:p>
        </p:txBody>
      </p:sp>
      <p:sp>
        <p:nvSpPr>
          <p:cNvPr id="16391" name="Rectangle 7"/>
          <p:cNvSpPr>
            <a:spLocks noGrp="1" noChangeArrowheads="1"/>
          </p:cNvSpPr>
          <p:nvPr>
            <p:ph type="sldNum" sz="quarter" idx="5"/>
          </p:nvPr>
        </p:nvSpPr>
        <p:spPr bwMode="auto">
          <a:xfrm>
            <a:off x="3935746" y="8850640"/>
            <a:ext cx="3086827" cy="422704"/>
          </a:xfrm>
          <a:prstGeom prst="rect">
            <a:avLst/>
          </a:prstGeom>
          <a:noFill/>
          <a:ln w="9525">
            <a:noFill/>
            <a:miter lim="800000"/>
            <a:headEnd/>
            <a:tailEnd/>
          </a:ln>
          <a:effectLst/>
        </p:spPr>
        <p:txBody>
          <a:bodyPr vert="horz" wrap="square" lIns="89782" tIns="44891" rIns="89782" bIns="44891" numCol="1" anchor="b" anchorCtr="0" compatLnSpc="1">
            <a:prstTxWarp prst="textNoShape">
              <a:avLst/>
            </a:prstTxWarp>
          </a:bodyPr>
          <a:lstStyle>
            <a:lvl1pPr algn="r" defTabSz="897999">
              <a:defRPr sz="1200" b="0" u="none">
                <a:latin typeface="Arial" charset="0"/>
                <a:cs typeface="+mn-cs"/>
              </a:defRPr>
            </a:lvl1pPr>
          </a:lstStyle>
          <a:p>
            <a:pPr>
              <a:defRPr/>
            </a:pPr>
            <a:fld id="{EE586428-1CEA-4E8A-8AB0-84B90B2FB260}" type="slidenum">
              <a:rPr lang="en-US"/>
              <a:pPr>
                <a:defRPr/>
              </a:pPr>
              <a:t>‹#›</a:t>
            </a:fld>
            <a:endParaRPr lang="en-US" dirty="0"/>
          </a:p>
        </p:txBody>
      </p:sp>
    </p:spTree>
    <p:extLst>
      <p:ext uri="{BB962C8B-B14F-4D97-AF65-F5344CB8AC3E}">
        <p14:creationId xmlns:p14="http://schemas.microsoft.com/office/powerpoint/2010/main" val="118450354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EE586428-1CEA-4E8A-8AB0-84B90B2FB260}" type="slidenum">
              <a:rPr lang="en-US" smtClean="0"/>
              <a:pPr>
                <a:defRPr/>
              </a:pPr>
              <a:t>1</a:t>
            </a:fld>
            <a:endParaRPr lang="en-US" dirty="0"/>
          </a:p>
        </p:txBody>
      </p:sp>
    </p:spTree>
    <p:extLst>
      <p:ext uri="{BB962C8B-B14F-4D97-AF65-F5344CB8AC3E}">
        <p14:creationId xmlns:p14="http://schemas.microsoft.com/office/powerpoint/2010/main" val="2246736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Industry exposure captures industry switching costs</a:t>
            </a:r>
          </a:p>
          <a:p>
            <a:endParaRPr lang="en-US" sz="1200" b="0" i="0" kern="1200" dirty="0">
              <a:solidFill>
                <a:schemeClr val="tx1"/>
              </a:solidFill>
              <a:effectLst/>
              <a:latin typeface="Arial" charset="0"/>
              <a:ea typeface="+mn-ea"/>
              <a:cs typeface="+mn-cs"/>
            </a:endParaRPr>
          </a:p>
          <a:p>
            <a:r>
              <a:rPr lang="en-US" sz="1200" b="0" i="0" kern="1200" dirty="0">
                <a:solidFill>
                  <a:schemeClr val="tx1"/>
                </a:solidFill>
                <a:effectLst/>
                <a:latin typeface="Arial" charset="0"/>
                <a:ea typeface="+mn-ea"/>
                <a:cs typeface="+mn-cs"/>
              </a:rPr>
              <a:t>County exposure captures spatial moving costs</a:t>
            </a:r>
            <a:endParaRPr lang="en-US" dirty="0"/>
          </a:p>
        </p:txBody>
      </p:sp>
      <p:sp>
        <p:nvSpPr>
          <p:cNvPr id="4" name="Slide Number Placeholder 3"/>
          <p:cNvSpPr>
            <a:spLocks noGrp="1"/>
          </p:cNvSpPr>
          <p:nvPr>
            <p:ph type="sldNum" sz="quarter" idx="10"/>
          </p:nvPr>
        </p:nvSpPr>
        <p:spPr/>
        <p:txBody>
          <a:bodyPr/>
          <a:lstStyle/>
          <a:p>
            <a:pPr>
              <a:defRPr/>
            </a:pPr>
            <a:fld id="{EE586428-1CEA-4E8A-8AB0-84B90B2FB260}" type="slidenum">
              <a:rPr lang="en-US" smtClean="0"/>
              <a:pPr>
                <a:defRPr/>
              </a:pPr>
              <a:t>16</a:t>
            </a:fld>
            <a:endParaRPr lang="en-US" dirty="0"/>
          </a:p>
        </p:txBody>
      </p:sp>
    </p:spTree>
    <p:extLst>
      <p:ext uri="{BB962C8B-B14F-4D97-AF65-F5344CB8AC3E}">
        <p14:creationId xmlns:p14="http://schemas.microsoft.com/office/powerpoint/2010/main" val="17713702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75-25 </a:t>
            </a:r>
            <a:r>
              <a:rPr lang="en-US" dirty="0" err="1"/>
              <a:t>interuartiles</a:t>
            </a:r>
            <a:r>
              <a:rPr lang="en-US" dirty="0"/>
              <a:t> is around 20 </a:t>
            </a:r>
          </a:p>
        </p:txBody>
      </p:sp>
      <p:sp>
        <p:nvSpPr>
          <p:cNvPr id="4" name="Slide Number Placeholder 3"/>
          <p:cNvSpPr>
            <a:spLocks noGrp="1"/>
          </p:cNvSpPr>
          <p:nvPr>
            <p:ph type="sldNum" sz="quarter" idx="5"/>
          </p:nvPr>
        </p:nvSpPr>
        <p:spPr/>
        <p:txBody>
          <a:bodyPr/>
          <a:lstStyle/>
          <a:p>
            <a:pPr>
              <a:defRPr/>
            </a:pPr>
            <a:fld id="{EE586428-1CEA-4E8A-8AB0-84B90B2FB260}" type="slidenum">
              <a:rPr lang="en-US" smtClean="0"/>
              <a:pPr>
                <a:defRPr/>
              </a:pPr>
              <a:t>17</a:t>
            </a:fld>
            <a:endParaRPr lang="en-US" dirty="0"/>
          </a:p>
        </p:txBody>
      </p:sp>
    </p:spTree>
    <p:extLst>
      <p:ext uri="{BB962C8B-B14F-4D97-AF65-F5344CB8AC3E}">
        <p14:creationId xmlns:p14="http://schemas.microsoft.com/office/powerpoint/2010/main" val="2339336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E586428-1CEA-4E8A-8AB0-84B90B2FB260}" type="slidenum">
              <a:rPr lang="en-US" smtClean="0"/>
              <a:pPr>
                <a:defRPr/>
              </a:pPr>
              <a:t>18</a:t>
            </a:fld>
            <a:endParaRPr lang="en-US" dirty="0"/>
          </a:p>
        </p:txBody>
      </p:sp>
    </p:spTree>
    <p:extLst>
      <p:ext uri="{BB962C8B-B14F-4D97-AF65-F5344CB8AC3E}">
        <p14:creationId xmlns:p14="http://schemas.microsoft.com/office/powerpoint/2010/main" val="1255136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E586428-1CEA-4E8A-8AB0-84B90B2FB260}" type="slidenum">
              <a:rPr lang="en-US" smtClean="0"/>
              <a:pPr>
                <a:defRPr/>
              </a:pPr>
              <a:t>32</a:t>
            </a:fld>
            <a:endParaRPr lang="en-US" dirty="0"/>
          </a:p>
        </p:txBody>
      </p:sp>
    </p:spTree>
    <p:extLst>
      <p:ext uri="{BB962C8B-B14F-4D97-AF65-F5344CB8AC3E}">
        <p14:creationId xmlns:p14="http://schemas.microsoft.com/office/powerpoint/2010/main" val="502409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E586428-1CEA-4E8A-8AB0-84B90B2FB260}" type="slidenum">
              <a:rPr lang="en-US" smtClean="0"/>
              <a:pPr>
                <a:defRPr/>
              </a:pPr>
              <a:t>33</a:t>
            </a:fld>
            <a:endParaRPr lang="en-US" dirty="0"/>
          </a:p>
        </p:txBody>
      </p:sp>
    </p:spTree>
    <p:extLst>
      <p:ext uri="{BB962C8B-B14F-4D97-AF65-F5344CB8AC3E}">
        <p14:creationId xmlns:p14="http://schemas.microsoft.com/office/powerpoint/2010/main" val="3760391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E586428-1CEA-4E8A-8AB0-84B90B2FB260}" type="slidenum">
              <a:rPr lang="en-US" smtClean="0"/>
              <a:pPr>
                <a:defRPr/>
              </a:pPr>
              <a:t>34</a:t>
            </a:fld>
            <a:endParaRPr lang="en-US" dirty="0"/>
          </a:p>
        </p:txBody>
      </p:sp>
    </p:spTree>
    <p:extLst>
      <p:ext uri="{BB962C8B-B14F-4D97-AF65-F5344CB8AC3E}">
        <p14:creationId xmlns:p14="http://schemas.microsoft.com/office/powerpoint/2010/main" val="42027814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E586428-1CEA-4E8A-8AB0-84B90B2FB260}" type="slidenum">
              <a:rPr lang="en-US" smtClean="0"/>
              <a:pPr>
                <a:defRPr/>
              </a:pPr>
              <a:t>35</a:t>
            </a:fld>
            <a:endParaRPr lang="en-US" dirty="0"/>
          </a:p>
        </p:txBody>
      </p:sp>
    </p:spTree>
    <p:extLst>
      <p:ext uri="{BB962C8B-B14F-4D97-AF65-F5344CB8AC3E}">
        <p14:creationId xmlns:p14="http://schemas.microsoft.com/office/powerpoint/2010/main" val="2052576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E586428-1CEA-4E8A-8AB0-84B90B2FB260}" type="slidenum">
              <a:rPr lang="en-US" smtClean="0"/>
              <a:pPr>
                <a:defRPr/>
              </a:pPr>
              <a:t>55</a:t>
            </a:fld>
            <a:endParaRPr lang="en-US" dirty="0"/>
          </a:p>
        </p:txBody>
      </p:sp>
    </p:spTree>
    <p:extLst>
      <p:ext uri="{BB962C8B-B14F-4D97-AF65-F5344CB8AC3E}">
        <p14:creationId xmlns:p14="http://schemas.microsoft.com/office/powerpoint/2010/main" val="4041554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a:noFill/>
          <a:ln/>
        </p:spPr>
        <p:txBody>
          <a:bodyPr/>
          <a:lstStyle/>
          <a:p>
            <a:endParaRPr lang="en-US" dirty="0">
              <a:latin typeface="Arial" pitchFamily="34" charset="0"/>
            </a:endParaRPr>
          </a:p>
        </p:txBody>
      </p:sp>
      <p:sp>
        <p:nvSpPr>
          <p:cNvPr id="44036" name="Slide Number Placeholder 3"/>
          <p:cNvSpPr>
            <a:spLocks noGrp="1"/>
          </p:cNvSpPr>
          <p:nvPr>
            <p:ph type="sldNum" sz="quarter" idx="5"/>
          </p:nvPr>
        </p:nvSpPr>
        <p:spPr/>
        <p:txBody>
          <a:bodyPr/>
          <a:lstStyle/>
          <a:p>
            <a:pPr defTabSz="921175">
              <a:defRPr/>
            </a:pPr>
            <a:fld id="{E055CBE6-AA38-48F8-A0E0-ED96569D8891}" type="slidenum">
              <a:rPr lang="en-US" smtClean="0">
                <a:latin typeface="Arial" pitchFamily="34" charset="0"/>
              </a:rPr>
              <a:pPr defTabSz="921175">
                <a:defRPr/>
              </a:pPr>
              <a:t>2</a:t>
            </a:fld>
            <a:endParaRPr lang="en-US" dirty="0">
              <a:latin typeface="Arial" pitchFamily="34" charset="0"/>
            </a:endParaRPr>
          </a:p>
        </p:txBody>
      </p:sp>
    </p:spTree>
    <p:extLst>
      <p:ext uri="{BB962C8B-B14F-4D97-AF65-F5344CB8AC3E}">
        <p14:creationId xmlns:p14="http://schemas.microsoft.com/office/powerpoint/2010/main" val="4064119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11-12:15pm </a:t>
            </a:r>
          </a:p>
          <a:p>
            <a:r>
              <a:rPr lang="en-US" dirty="0"/>
              <a:t>Hakobyan</a:t>
            </a:r>
            <a:r>
              <a:rPr lang="en-US" baseline="0" dirty="0"/>
              <a:t> and </a:t>
            </a:r>
            <a:r>
              <a:rPr lang="en-US" baseline="0" dirty="0" err="1"/>
              <a:t>Mclaren</a:t>
            </a:r>
            <a:r>
              <a:rPr lang="en-US" baseline="0" dirty="0"/>
              <a:t> look at NAFTA: they find the lowest educated are hurt</a:t>
            </a:r>
          </a:p>
          <a:p>
            <a:r>
              <a:rPr lang="en-US" baseline="0" dirty="0" err="1"/>
              <a:t>Autor</a:t>
            </a:r>
            <a:r>
              <a:rPr lang="en-US" baseline="0" dirty="0"/>
              <a:t> et al look at Chinese import penetration over a long difference, 1992-07; they look only at the direct effect on workers long-term earnings an employment </a:t>
            </a:r>
          </a:p>
          <a:p>
            <a:r>
              <a:rPr lang="en-US" baseline="0" dirty="0"/>
              <a:t>Dix Carneiro and </a:t>
            </a:r>
            <a:r>
              <a:rPr lang="en-US" baseline="0" dirty="0" err="1"/>
              <a:t>Kovak</a:t>
            </a:r>
            <a:r>
              <a:rPr lang="en-US" baseline="0" dirty="0"/>
              <a:t> (2017) </a:t>
            </a:r>
            <a:r>
              <a:rPr lang="en-US" dirty="0"/>
              <a:t>e “regional tariff reduction”  </a:t>
            </a:r>
            <a:r>
              <a:rPr lang="en-US" baseline="0" dirty="0"/>
              <a:t>look at workers exposure to tariff declines based on their regions’ exposure to these declines.</a:t>
            </a:r>
          </a:p>
          <a:p>
            <a:r>
              <a:rPr lang="en-US" sz="1200" b="0" i="0" u="none" strike="noStrike" kern="1200" baseline="0" dirty="0">
                <a:solidFill>
                  <a:schemeClr val="tx1"/>
                </a:solidFill>
                <a:latin typeface="Arial" charset="0"/>
                <a:ea typeface="+mn-ea"/>
                <a:cs typeface="+mn-cs"/>
              </a:rPr>
              <a:t> following the Brazilian trade liberalization of the early 1990s. Using 25 years of data they find large and growing effects of trade liberalization on regional formal</a:t>
            </a:r>
          </a:p>
          <a:p>
            <a:r>
              <a:rPr lang="en-US" sz="1200" b="0" i="0" u="none" strike="noStrike" kern="1200" baseline="0" dirty="0">
                <a:solidFill>
                  <a:schemeClr val="tx1"/>
                </a:solidFill>
                <a:latin typeface="Arial" charset="0"/>
                <a:ea typeface="+mn-ea"/>
                <a:cs typeface="+mn-cs"/>
              </a:rPr>
              <a:t>earnings and employment, main reason lack of labor mobility. </a:t>
            </a:r>
            <a:endParaRPr lang="en-US" baseline="0" dirty="0"/>
          </a:p>
          <a:p>
            <a:endParaRPr lang="en-US" baseline="0" dirty="0"/>
          </a:p>
          <a:p>
            <a:r>
              <a:rPr lang="en-US" sz="1200" kern="1200" dirty="0">
                <a:solidFill>
                  <a:schemeClr val="tx1"/>
                </a:solidFill>
                <a:effectLst/>
                <a:latin typeface="Arial" charset="0"/>
                <a:ea typeface="+mn-ea"/>
                <a:cs typeface="+mn-cs"/>
              </a:rPr>
              <a:t>Devlin </a:t>
            </a:r>
            <a:r>
              <a:rPr lang="en-US" sz="1200" kern="1200" dirty="0" err="1">
                <a:solidFill>
                  <a:schemeClr val="tx1"/>
                </a:solidFill>
                <a:effectLst/>
                <a:latin typeface="Arial" charset="0"/>
                <a:ea typeface="+mn-ea"/>
                <a:cs typeface="+mn-cs"/>
              </a:rPr>
              <a:t>kovak</a:t>
            </a:r>
            <a:r>
              <a:rPr lang="en-US" sz="1200" kern="1200" dirty="0">
                <a:solidFill>
                  <a:schemeClr val="tx1"/>
                </a:solidFill>
                <a:effectLst/>
                <a:latin typeface="Arial" charset="0"/>
                <a:ea typeface="+mn-ea"/>
                <a:cs typeface="+mn-cs"/>
              </a:rPr>
              <a:t> morrow: This paper uses matched longitudinal administrative data for Canadian workers during 1984-2004 to assess the long-run effects of the 1988 Canada-U.S. Free Trade Agreement (CUSFTA) </a:t>
            </a:r>
            <a:r>
              <a:rPr lang="en-US" sz="1200" kern="1200" dirty="0" err="1">
                <a:solidFill>
                  <a:schemeClr val="tx1"/>
                </a:solidFill>
                <a:effectLst/>
                <a:latin typeface="Arial" charset="0"/>
                <a:ea typeface="+mn-ea"/>
                <a:cs typeface="+mn-cs"/>
              </a:rPr>
              <a:t>onthe</a:t>
            </a:r>
            <a:r>
              <a:rPr lang="en-US" sz="1200" kern="1200" dirty="0">
                <a:solidFill>
                  <a:schemeClr val="tx1"/>
                </a:solidFill>
                <a:effectLst/>
                <a:latin typeface="Arial" charset="0"/>
                <a:ea typeface="+mn-ea"/>
                <a:cs typeface="+mn-cs"/>
              </a:rPr>
              <a:t> Canadian labor market.  No cumulative long-terms effects, increase export expansion accompanied by import competition, in the short term they do see increase in separations (out of the labor force) long term no big effects, earnings </a:t>
            </a:r>
            <a:r>
              <a:rPr lang="en-US" sz="1200" kern="1200" dirty="0" err="1">
                <a:solidFill>
                  <a:schemeClr val="tx1"/>
                </a:solidFill>
                <a:effectLst/>
                <a:latin typeface="Arial" charset="0"/>
                <a:ea typeface="+mn-ea"/>
                <a:cs typeface="+mn-cs"/>
              </a:rPr>
              <a:t>fo</a:t>
            </a:r>
            <a:r>
              <a:rPr lang="en-US" sz="1200" kern="1200" dirty="0">
                <a:solidFill>
                  <a:schemeClr val="tx1"/>
                </a:solidFill>
                <a:effectLst/>
                <a:latin typeface="Arial" charset="0"/>
                <a:ea typeface="+mn-ea"/>
                <a:cs typeface="+mn-cs"/>
              </a:rPr>
              <a:t> back to normal. </a:t>
            </a:r>
          </a:p>
          <a:p>
            <a:endParaRPr lang="en-US" sz="1200" kern="1200" baseline="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For workers initially in man-</a:t>
            </a:r>
            <a:r>
              <a:rPr lang="en-US" sz="1200" kern="1200" dirty="0" err="1">
                <a:solidFill>
                  <a:schemeClr val="tx1"/>
                </a:solidFill>
                <a:effectLst/>
                <a:latin typeface="Arial" charset="0"/>
                <a:ea typeface="+mn-ea"/>
                <a:cs typeface="+mn-cs"/>
              </a:rPr>
              <a:t>ufacturing</a:t>
            </a:r>
            <a:r>
              <a:rPr lang="en-US" sz="1200" kern="1200" dirty="0">
                <a:solidFill>
                  <a:schemeClr val="tx1"/>
                </a:solidFill>
                <a:effectLst/>
                <a:latin typeface="Arial" charset="0"/>
                <a:ea typeface="+mn-ea"/>
                <a:cs typeface="+mn-cs"/>
              </a:rPr>
              <a:t> industries that experienced Canadian concessions, we find a heightened probability </a:t>
            </a:r>
            <a:r>
              <a:rPr lang="en-US" sz="1200" kern="1200" dirty="0" err="1">
                <a:solidFill>
                  <a:schemeClr val="tx1"/>
                </a:solidFill>
                <a:effectLst/>
                <a:latin typeface="Arial" charset="0"/>
                <a:ea typeface="+mn-ea"/>
                <a:cs typeface="+mn-cs"/>
              </a:rPr>
              <a:t>ofwork</a:t>
            </a:r>
            <a:r>
              <a:rPr lang="en-US" sz="1200" kern="1200" dirty="0">
                <a:solidFill>
                  <a:schemeClr val="tx1"/>
                </a:solidFill>
                <a:effectLst/>
                <a:latin typeface="Arial" charset="0"/>
                <a:ea typeface="+mn-ea"/>
                <a:cs typeface="+mn-cs"/>
              </a:rPr>
              <a:t>-shortage based separations at large firms but little impact on long-run </a:t>
            </a:r>
            <a:r>
              <a:rPr lang="en-US" sz="1200" kern="1200" dirty="0" err="1">
                <a:solidFill>
                  <a:schemeClr val="tx1"/>
                </a:solidFill>
                <a:effectLst/>
                <a:latin typeface="Arial" charset="0"/>
                <a:ea typeface="+mn-ea"/>
                <a:cs typeface="+mn-cs"/>
              </a:rPr>
              <a:t>cumuilative</a:t>
            </a:r>
            <a:r>
              <a:rPr lang="en-US" sz="1200" kern="1200" dirty="0">
                <a:solidFill>
                  <a:schemeClr val="tx1"/>
                </a:solidFill>
                <a:effectLst/>
                <a:latin typeface="Arial" charset="0"/>
                <a:ea typeface="+mn-ea"/>
                <a:cs typeface="+mn-cs"/>
              </a:rPr>
              <a:t> </a:t>
            </a:r>
            <a:r>
              <a:rPr lang="en-US" sz="1200" kern="1200" dirty="0" err="1">
                <a:solidFill>
                  <a:schemeClr val="tx1"/>
                </a:solidFill>
                <a:effectLst/>
                <a:latin typeface="Arial" charset="0"/>
                <a:ea typeface="+mn-ea"/>
                <a:cs typeface="+mn-cs"/>
              </a:rPr>
              <a:t>earnings.Lower</a:t>
            </a:r>
            <a:r>
              <a:rPr lang="en-US" sz="1200" kern="1200" dirty="0">
                <a:solidFill>
                  <a:schemeClr val="tx1"/>
                </a:solidFill>
                <a:effectLst/>
                <a:latin typeface="Arial" charset="0"/>
                <a:ea typeface="+mn-ea"/>
                <a:cs typeface="+mn-cs"/>
              </a:rPr>
              <a:t> cumulative earnings at the initial employer are offset by gains outside manufacturing. </a:t>
            </a:r>
            <a:r>
              <a:rPr lang="en-US" sz="1200" kern="1200" dirty="0" err="1">
                <a:solidFill>
                  <a:schemeClr val="tx1"/>
                </a:solidFill>
                <a:effectLst/>
                <a:latin typeface="Arial" charset="0"/>
                <a:ea typeface="+mn-ea"/>
                <a:cs typeface="+mn-cs"/>
              </a:rPr>
              <a:t>ForCanadian</a:t>
            </a:r>
            <a:r>
              <a:rPr lang="en-US" sz="1200" kern="1200" dirty="0">
                <a:solidFill>
                  <a:schemeClr val="tx1"/>
                </a:solidFill>
                <a:effectLst/>
                <a:latin typeface="Arial" charset="0"/>
                <a:ea typeface="+mn-ea"/>
                <a:cs typeface="+mn-cs"/>
              </a:rPr>
              <a:t> workers in industries that obtained U.S. concessions, we find a lower probability of </a:t>
            </a:r>
            <a:r>
              <a:rPr lang="en-US" sz="1200" kern="1200" dirty="0" err="1">
                <a:solidFill>
                  <a:schemeClr val="tx1"/>
                </a:solidFill>
                <a:effectLst/>
                <a:latin typeface="Arial" charset="0"/>
                <a:ea typeface="+mn-ea"/>
                <a:cs typeface="+mn-cs"/>
              </a:rPr>
              <a:t>sep-aration</a:t>
            </a:r>
            <a:r>
              <a:rPr lang="en-US" sz="1200" kern="1200" dirty="0">
                <a:solidFill>
                  <a:schemeClr val="tx1"/>
                </a:solidFill>
                <a:effectLst/>
                <a:latin typeface="Arial" charset="0"/>
                <a:ea typeface="+mn-ea"/>
                <a:cs typeface="+mn-cs"/>
              </a:rPr>
              <a:t> and higher cumulative earnings. These effects are concentrated among workers </a:t>
            </a:r>
            <a:r>
              <a:rPr lang="en-US" sz="1200" kern="1200" dirty="0" err="1">
                <a:solidFill>
                  <a:schemeClr val="tx1"/>
                </a:solidFill>
                <a:effectLst/>
                <a:latin typeface="Arial" charset="0"/>
                <a:ea typeface="+mn-ea"/>
                <a:cs typeface="+mn-cs"/>
              </a:rPr>
              <a:t>initiallyemployed</a:t>
            </a:r>
            <a:r>
              <a:rPr lang="en-US" sz="1200" kern="1200" dirty="0">
                <a:solidFill>
                  <a:schemeClr val="tx1"/>
                </a:solidFill>
                <a:effectLst/>
                <a:latin typeface="Arial" charset="0"/>
                <a:ea typeface="+mn-ea"/>
                <a:cs typeface="+mn-cs"/>
              </a:rPr>
              <a:t> in larger firms, and there are important differences between low and high </a:t>
            </a:r>
            <a:r>
              <a:rPr lang="en-US" sz="1200" kern="1200" dirty="0" err="1">
                <a:solidFill>
                  <a:schemeClr val="tx1"/>
                </a:solidFill>
                <a:effectLst/>
                <a:latin typeface="Arial" charset="0"/>
                <a:ea typeface="+mn-ea"/>
                <a:cs typeface="+mn-cs"/>
              </a:rPr>
              <a:t>attachmentworkers</a:t>
            </a:r>
            <a:r>
              <a:rPr lang="en-US" sz="1200" kern="1200" dirty="0">
                <a:solidFill>
                  <a:schemeClr val="tx1"/>
                </a:solidFill>
                <a:effectLst/>
                <a:latin typeface="Arial" charset="0"/>
                <a:ea typeface="+mn-ea"/>
                <a:cs typeface="+mn-cs"/>
              </a:rPr>
              <a:t>.</a:t>
            </a:r>
            <a:endParaRPr lang="en-US" sz="1200" kern="1200" baseline="0" dirty="0">
              <a:solidFill>
                <a:schemeClr val="tx1"/>
              </a:solidFill>
              <a:effectLst/>
              <a:latin typeface="Arial" charset="0"/>
              <a:ea typeface="+mn-ea"/>
              <a:cs typeface="+mn-cs"/>
            </a:endParaRPr>
          </a:p>
          <a:p>
            <a:endParaRPr lang="en-US" baseline="0" dirty="0"/>
          </a:p>
          <a:p>
            <a:endParaRPr lang="en-US" baseline="0" dirty="0"/>
          </a:p>
          <a:p>
            <a:r>
              <a:rPr lang="en-US" baseline="0" dirty="0"/>
              <a:t>All of these papers are a bit different: We look at a specific trade liberalization like T, HM, DCK but look at China’s impact on US like </a:t>
            </a:r>
            <a:r>
              <a:rPr lang="en-US" baseline="0" dirty="0" err="1"/>
              <a:t>Autor</a:t>
            </a:r>
            <a:r>
              <a:rPr lang="en-US" baseline="0" dirty="0"/>
              <a:t>. Unlike </a:t>
            </a:r>
            <a:r>
              <a:rPr lang="en-US" baseline="0" dirty="0" err="1"/>
              <a:t>Autor</a:t>
            </a:r>
            <a:r>
              <a:rPr lang="en-US" baseline="0" dirty="0"/>
              <a:t> but like HM we look at the impact at different levels or education. Unlike </a:t>
            </a:r>
            <a:r>
              <a:rPr lang="en-US" baseline="0" dirty="0" err="1"/>
              <a:t>Autor</a:t>
            </a:r>
            <a:r>
              <a:rPr lang="en-US" baseline="0" dirty="0"/>
              <a:t>, we look specific trade liberalization. </a:t>
            </a:r>
            <a:endParaRPr lang="en-US" dirty="0"/>
          </a:p>
          <a:p>
            <a:endParaRPr lang="en-US" dirty="0"/>
          </a:p>
          <a:p>
            <a:endParaRPr lang="en-US" dirty="0"/>
          </a:p>
          <a:p>
            <a:r>
              <a:rPr lang="en-US" dirty="0"/>
              <a:t>so, why does</a:t>
            </a:r>
            <a:r>
              <a:rPr lang="en-US" baseline="0" dirty="0"/>
              <a:t> this matter? </a:t>
            </a:r>
          </a:p>
          <a:p>
            <a:r>
              <a:rPr lang="en-US" baseline="0" dirty="0"/>
              <a:t>Isn’t what we find obvious? </a:t>
            </a:r>
          </a:p>
          <a:p>
            <a:r>
              <a:rPr lang="en-US" baseline="0" dirty="0"/>
              <a:t>Are we trying to recover frictions?</a:t>
            </a:r>
          </a:p>
          <a:p>
            <a:endParaRPr lang="en-US" baseline="0" dirty="0"/>
          </a:p>
          <a:p>
            <a:r>
              <a:rPr lang="en-US" baseline="0" dirty="0"/>
              <a:t>This paper extends the literature on labor market impacts of trade by shifting the focus from aggregate market level reactions to adjustments at the worker level. We will be able to quantify the distribution of incidence among workers along two margins, industry and county margin.  ADHS (2014) are able to measure worker-level consequences by focusing on the substantial differences in trade exposure that derive from the initial industry of employment (but not location). We are able to decompose the magnitude of both, the initial industry of employment and also the location of employment. Our 5% extract of the LEHD (for large counties) and 100% extract for small counties provides a more precise measurement of local industry composition. </a:t>
            </a:r>
          </a:p>
          <a:p>
            <a:endParaRPr lang="en-US" dirty="0"/>
          </a:p>
          <a:p>
            <a:r>
              <a:rPr lang="en-US" baseline="0" dirty="0"/>
              <a:t>AHD (2013) is </a:t>
            </a:r>
            <a:r>
              <a:rPr lang="en-US" baseline="0" dirty="0" err="1"/>
              <a:t>aout</a:t>
            </a:r>
            <a:r>
              <a:rPr lang="en-US" baseline="0" dirty="0"/>
              <a:t> changes in employments and average earnings across U.S. local labor markets (CZ) resulting from </a:t>
            </a:r>
            <a:r>
              <a:rPr lang="en-US" baseline="0" dirty="0" err="1"/>
              <a:t>regiona</a:t>
            </a:r>
            <a:r>
              <a:rPr lang="en-US" baseline="0" dirty="0"/>
              <a:t> exposure from import competition from China. That work used repeated cross sections (CBP) on geographic localities it cannot address how individuals adjust to trade </a:t>
            </a:r>
            <a:r>
              <a:rPr lang="en-US" baseline="0" dirty="0" err="1"/>
              <a:t>schoks</a:t>
            </a:r>
            <a:r>
              <a:rPr lang="en-US" baseline="0" dirty="0"/>
              <a:t>. </a:t>
            </a:r>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EE586428-1CEA-4E8A-8AB0-84B90B2FB260}" type="slidenum">
              <a:rPr lang="en-US" smtClean="0"/>
              <a:pPr>
                <a:defRPr/>
              </a:pPr>
              <a:t>3</a:t>
            </a:fld>
            <a:endParaRPr lang="en-US" dirty="0"/>
          </a:p>
        </p:txBody>
      </p:sp>
    </p:spTree>
    <p:extLst>
      <p:ext uri="{BB962C8B-B14F-4D97-AF65-F5344CB8AC3E}">
        <p14:creationId xmlns:p14="http://schemas.microsoft.com/office/powerpoint/2010/main" val="3600539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E586428-1CEA-4E8A-8AB0-84B90B2FB260}" type="slidenum">
              <a:rPr lang="en-US" smtClean="0"/>
              <a:pPr>
                <a:defRPr/>
              </a:pPr>
              <a:t>5</a:t>
            </a:fld>
            <a:endParaRPr lang="en-US" dirty="0"/>
          </a:p>
        </p:txBody>
      </p:sp>
    </p:spTree>
    <p:extLst>
      <p:ext uri="{BB962C8B-B14F-4D97-AF65-F5344CB8AC3E}">
        <p14:creationId xmlns:p14="http://schemas.microsoft.com/office/powerpoint/2010/main" val="396996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E586428-1CEA-4E8A-8AB0-84B90B2FB260}" type="slidenum">
              <a:rPr lang="en-US" smtClean="0"/>
              <a:pPr>
                <a:defRPr/>
              </a:pPr>
              <a:t>6</a:t>
            </a:fld>
            <a:endParaRPr lang="en-US" dirty="0"/>
          </a:p>
        </p:txBody>
      </p:sp>
    </p:spTree>
    <p:extLst>
      <p:ext uri="{BB962C8B-B14F-4D97-AF65-F5344CB8AC3E}">
        <p14:creationId xmlns:p14="http://schemas.microsoft.com/office/powerpoint/2010/main" val="681341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This figure is produced in </a:t>
            </a:r>
            <a:r>
              <a:rPr lang="en-US" dirty="0" err="1"/>
              <a:t>pntr_lehd</a:t>
            </a:r>
            <a:r>
              <a:rPr lang="en-US" dirty="0"/>
              <a:t>/datasets/</a:t>
            </a:r>
            <a:r>
              <a:rPr lang="en-US" dirty="0" err="1"/>
              <a:t>bl;s</a:t>
            </a:r>
            <a:r>
              <a:rPr lang="en-US" dirty="0"/>
              <a:t> </a:t>
            </a:r>
          </a:p>
          <a:p>
            <a:endParaRPr lang="en-US" dirty="0"/>
          </a:p>
        </p:txBody>
      </p:sp>
      <p:sp>
        <p:nvSpPr>
          <p:cNvPr id="4" name="Slide Number Placeholder 3"/>
          <p:cNvSpPr>
            <a:spLocks noGrp="1"/>
          </p:cNvSpPr>
          <p:nvPr>
            <p:ph type="sldNum" sz="quarter" idx="5"/>
          </p:nvPr>
        </p:nvSpPr>
        <p:spPr/>
        <p:txBody>
          <a:bodyPr/>
          <a:lstStyle/>
          <a:p>
            <a:pPr>
              <a:defRPr/>
            </a:pPr>
            <a:fld id="{EE586428-1CEA-4E8A-8AB0-84B90B2FB260}" type="slidenum">
              <a:rPr lang="en-US" smtClean="0"/>
              <a:pPr>
                <a:defRPr/>
              </a:pPr>
              <a:t>8</a:t>
            </a:fld>
            <a:endParaRPr lang="en-US" dirty="0"/>
          </a:p>
        </p:txBody>
      </p:sp>
    </p:spTree>
    <p:extLst>
      <p:ext uri="{BB962C8B-B14F-4D97-AF65-F5344CB8AC3E}">
        <p14:creationId xmlns:p14="http://schemas.microsoft.com/office/powerpoint/2010/main" val="478320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This figure is produced in </a:t>
            </a:r>
            <a:r>
              <a:rPr lang="en-US" dirty="0" err="1"/>
              <a:t>pntr_lehd</a:t>
            </a:r>
            <a:r>
              <a:rPr lang="en-US" dirty="0"/>
              <a:t>/datasets/</a:t>
            </a:r>
            <a:r>
              <a:rPr lang="en-US" dirty="0" err="1"/>
              <a:t>bl;s</a:t>
            </a:r>
            <a:r>
              <a:rPr lang="en-US" dirty="0"/>
              <a:t> </a:t>
            </a:r>
          </a:p>
          <a:p>
            <a:endParaRPr lang="en-US" dirty="0"/>
          </a:p>
        </p:txBody>
      </p:sp>
      <p:sp>
        <p:nvSpPr>
          <p:cNvPr id="4" name="Slide Number Placeholder 3"/>
          <p:cNvSpPr>
            <a:spLocks noGrp="1"/>
          </p:cNvSpPr>
          <p:nvPr>
            <p:ph type="sldNum" sz="quarter" idx="5"/>
          </p:nvPr>
        </p:nvSpPr>
        <p:spPr/>
        <p:txBody>
          <a:bodyPr/>
          <a:lstStyle/>
          <a:p>
            <a:pPr>
              <a:defRPr/>
            </a:pPr>
            <a:fld id="{EE586428-1CEA-4E8A-8AB0-84B90B2FB260}" type="slidenum">
              <a:rPr lang="en-US" smtClean="0"/>
              <a:pPr>
                <a:defRPr/>
              </a:pPr>
              <a:t>9</a:t>
            </a:fld>
            <a:endParaRPr lang="en-US" dirty="0"/>
          </a:p>
        </p:txBody>
      </p:sp>
    </p:spTree>
    <p:extLst>
      <p:ext uri="{BB962C8B-B14F-4D97-AF65-F5344CB8AC3E}">
        <p14:creationId xmlns:p14="http://schemas.microsoft.com/office/powerpoint/2010/main" val="431035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This figure is produced in </a:t>
            </a:r>
            <a:r>
              <a:rPr lang="en-US" dirty="0" err="1"/>
              <a:t>pntr_lehd</a:t>
            </a:r>
            <a:r>
              <a:rPr lang="en-US" dirty="0"/>
              <a:t>/datasets/</a:t>
            </a:r>
            <a:r>
              <a:rPr lang="en-US" dirty="0" err="1"/>
              <a:t>bl;s</a:t>
            </a:r>
            <a:r>
              <a:rPr lang="en-US" dirty="0"/>
              <a:t> </a:t>
            </a:r>
          </a:p>
          <a:p>
            <a:endParaRPr lang="en-US" dirty="0"/>
          </a:p>
        </p:txBody>
      </p:sp>
      <p:sp>
        <p:nvSpPr>
          <p:cNvPr id="4" name="Slide Number Placeholder 3"/>
          <p:cNvSpPr>
            <a:spLocks noGrp="1"/>
          </p:cNvSpPr>
          <p:nvPr>
            <p:ph type="sldNum" sz="quarter" idx="5"/>
          </p:nvPr>
        </p:nvSpPr>
        <p:spPr/>
        <p:txBody>
          <a:bodyPr/>
          <a:lstStyle/>
          <a:p>
            <a:pPr>
              <a:defRPr/>
            </a:pPr>
            <a:fld id="{EE586428-1CEA-4E8A-8AB0-84B90B2FB260}" type="slidenum">
              <a:rPr lang="en-US" smtClean="0"/>
              <a:pPr>
                <a:defRPr/>
              </a:pPr>
              <a:t>10</a:t>
            </a:fld>
            <a:endParaRPr lang="en-US" dirty="0"/>
          </a:p>
        </p:txBody>
      </p:sp>
    </p:spTree>
    <p:extLst>
      <p:ext uri="{BB962C8B-B14F-4D97-AF65-F5344CB8AC3E}">
        <p14:creationId xmlns:p14="http://schemas.microsoft.com/office/powerpoint/2010/main" val="1932427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 FL, PA are there…</a:t>
            </a:r>
          </a:p>
        </p:txBody>
      </p:sp>
      <p:sp>
        <p:nvSpPr>
          <p:cNvPr id="4" name="Slide Number Placeholder 3"/>
          <p:cNvSpPr>
            <a:spLocks noGrp="1"/>
          </p:cNvSpPr>
          <p:nvPr>
            <p:ph type="sldNum" sz="quarter" idx="5"/>
          </p:nvPr>
        </p:nvSpPr>
        <p:spPr/>
        <p:txBody>
          <a:bodyPr/>
          <a:lstStyle/>
          <a:p>
            <a:pPr>
              <a:defRPr/>
            </a:pPr>
            <a:fld id="{EE586428-1CEA-4E8A-8AB0-84B90B2FB260}" type="slidenum">
              <a:rPr lang="en-US" smtClean="0"/>
              <a:pPr>
                <a:defRPr/>
              </a:pPr>
              <a:t>11</a:t>
            </a:fld>
            <a:endParaRPr lang="en-US" dirty="0"/>
          </a:p>
        </p:txBody>
      </p:sp>
    </p:spTree>
    <p:extLst>
      <p:ext uri="{BB962C8B-B14F-4D97-AF65-F5344CB8AC3E}">
        <p14:creationId xmlns:p14="http://schemas.microsoft.com/office/powerpoint/2010/main" val="637048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6100" y="874832"/>
            <a:ext cx="7772400" cy="1235322"/>
          </a:xfrm>
        </p:spPr>
        <p:txBody>
          <a:bodyPr/>
          <a:lstStyle>
            <a:lvl1pPr algn="l">
              <a:defRPr sz="2000" b="1">
                <a:latin typeface="Arial" pitchFamily="34" charset="0"/>
                <a:cs typeface="Arial" pitchFamily="34" charset="0"/>
              </a:defRPr>
            </a:lvl1pPr>
          </a:lstStyle>
          <a:p>
            <a:r>
              <a:rPr lang="en-US" dirty="0"/>
              <a:t>Click to edit Master title style</a:t>
            </a:r>
          </a:p>
        </p:txBody>
      </p:sp>
      <p:sp>
        <p:nvSpPr>
          <p:cNvPr id="3" name="Subtitle 2"/>
          <p:cNvSpPr>
            <a:spLocks noGrp="1"/>
          </p:cNvSpPr>
          <p:nvPr>
            <p:ph type="subTitle" idx="1"/>
          </p:nvPr>
        </p:nvSpPr>
        <p:spPr>
          <a:xfrm>
            <a:off x="546099" y="3934047"/>
            <a:ext cx="8045007" cy="2456766"/>
          </a:xfrm>
        </p:spPr>
        <p:txBody>
          <a:bodyPr/>
          <a:lstStyle>
            <a:lvl1pPr marL="0" indent="0" algn="l">
              <a:buNone/>
              <a:defRPr sz="1800">
                <a:latin typeface="Arial" pitchFamily="34" charset="0"/>
                <a:cs typeface="Arial"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Rectangle 5"/>
          <p:cNvSpPr>
            <a:spLocks noGrp="1" noChangeArrowheads="1"/>
          </p:cNvSpPr>
          <p:nvPr>
            <p:ph type="ftr" sz="quarter" idx="10"/>
          </p:nvPr>
        </p:nvSpPr>
        <p:spPr>
          <a:ln/>
        </p:spPr>
        <p:txBody>
          <a:bodyPr/>
          <a:lstStyle>
            <a:lvl1pPr>
              <a:defRPr/>
            </a:lvl1pPr>
          </a:lstStyle>
          <a:p>
            <a:pPr>
              <a:defRPr/>
            </a:pPr>
            <a:endParaRPr lang="en-GB" dirty="0"/>
          </a:p>
        </p:txBody>
      </p:sp>
      <p:sp>
        <p:nvSpPr>
          <p:cNvPr id="5" name="Rectangle 6"/>
          <p:cNvSpPr>
            <a:spLocks noGrp="1" noChangeArrowheads="1"/>
          </p:cNvSpPr>
          <p:nvPr>
            <p:ph type="sldNum" sz="quarter" idx="11"/>
          </p:nvPr>
        </p:nvSpPr>
        <p:spPr>
          <a:ln/>
        </p:spPr>
        <p:txBody>
          <a:bodyPr/>
          <a:lstStyle>
            <a:lvl1pPr>
              <a:defRPr>
                <a:latin typeface="Arial" pitchFamily="34" charset="0"/>
                <a:cs typeface="Arial" pitchFamily="34" charset="0"/>
              </a:defRPr>
            </a:lvl1pPr>
          </a:lstStyle>
          <a:p>
            <a:pPr>
              <a:defRPr/>
            </a:pPr>
            <a:endParaRPr lang="en-GB" dirty="0"/>
          </a:p>
          <a:p>
            <a:pPr>
              <a:defRPr/>
            </a:pPr>
            <a:fld id="{FC96386F-C149-48D8-92C5-2CFDBA85534B}" type="slidenum">
              <a:rPr lang="en-GB" smtClean="0"/>
              <a:pPr>
                <a:defRPr/>
              </a:pPr>
              <a:t>‹#›</a:t>
            </a:fld>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54013" y="1089025"/>
            <a:ext cx="4141787" cy="5768975"/>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089025"/>
            <a:ext cx="4143375" cy="5768975"/>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5"/>
          <p:cNvSpPr>
            <a:spLocks noGrp="1" noChangeArrowheads="1"/>
          </p:cNvSpPr>
          <p:nvPr>
            <p:ph type="ftr" sz="quarter" idx="10"/>
          </p:nvPr>
        </p:nvSpPr>
        <p:spPr>
          <a:ln/>
        </p:spPr>
        <p:txBody>
          <a:bodyPr/>
          <a:lstStyle>
            <a:lvl1pPr>
              <a:defRPr/>
            </a:lvl1pPr>
          </a:lstStyle>
          <a:p>
            <a:pPr>
              <a:defRPr/>
            </a:pPr>
            <a:endParaRPr lang="en-GB" dirty="0"/>
          </a:p>
        </p:txBody>
      </p:sp>
      <p:sp>
        <p:nvSpPr>
          <p:cNvPr id="6" name="Rectangle 6"/>
          <p:cNvSpPr>
            <a:spLocks noGrp="1" noChangeArrowheads="1"/>
          </p:cNvSpPr>
          <p:nvPr>
            <p:ph type="sldNum" sz="quarter" idx="11"/>
          </p:nvPr>
        </p:nvSpPr>
        <p:spPr>
          <a:ln/>
        </p:spPr>
        <p:txBody>
          <a:bodyPr/>
          <a:lstStyle>
            <a:lvl1pPr>
              <a:defRPr/>
            </a:lvl1pPr>
          </a:lstStyle>
          <a:p>
            <a:pPr>
              <a:defRPr/>
            </a:pPr>
            <a:endParaRPr lang="en-GB" dirty="0"/>
          </a:p>
          <a:p>
            <a:pPr>
              <a:defRPr/>
            </a:pPr>
            <a:fld id="{930D94F4-7A06-4EF1-81B9-BE8C8288FE03}" type="slidenum">
              <a:rPr lang="en-GB"/>
              <a:pPr>
                <a:defRPr/>
              </a:pPr>
              <a:t>‹#›</a:t>
            </a:fld>
            <a:endParaRPr lang="en-GB"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Rectangle 6"/>
          <p:cNvSpPr>
            <a:spLocks noGrp="1" noChangeArrowheads="1"/>
          </p:cNvSpPr>
          <p:nvPr>
            <p:ph type="sldNum" sz="quarter" idx="11"/>
          </p:nvPr>
        </p:nvSpPr>
        <p:spPr>
          <a:ln/>
        </p:spPr>
        <p:txBody>
          <a:bodyPr/>
          <a:lstStyle>
            <a:lvl1pPr>
              <a:defRPr>
                <a:latin typeface="Arial" pitchFamily="34" charset="0"/>
                <a:cs typeface="Arial" pitchFamily="34" charset="0"/>
              </a:defRPr>
            </a:lvl1pPr>
          </a:lstStyle>
          <a:p>
            <a:pPr>
              <a:defRPr/>
            </a:pPr>
            <a:endParaRPr lang="en-GB" dirty="0"/>
          </a:p>
          <a:p>
            <a:pPr>
              <a:defRPr/>
            </a:pPr>
            <a:fld id="{B18DCB8B-D2FE-45D5-9D77-2EAE87C4CC26}" type="slidenum">
              <a:rPr lang="en-GB" smtClean="0"/>
              <a:pPr>
                <a:defRPr/>
              </a:pPr>
              <a:t>‹#›</a:t>
            </a:fld>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54013" y="2865438"/>
            <a:ext cx="8437562" cy="723900"/>
          </a:xfrm>
        </p:spPr>
        <p:txBody>
          <a:bodyPr/>
          <a:lstStyle/>
          <a:p>
            <a:r>
              <a:rPr lang="en-US" dirty="0"/>
              <a:t>Click to edit Master title style</a:t>
            </a:r>
          </a:p>
        </p:txBody>
      </p:sp>
      <p:sp>
        <p:nvSpPr>
          <p:cNvPr id="4" name="Rectangle 6"/>
          <p:cNvSpPr>
            <a:spLocks noGrp="1" noChangeArrowheads="1"/>
          </p:cNvSpPr>
          <p:nvPr>
            <p:ph type="sldNum" sz="quarter" idx="11"/>
          </p:nvPr>
        </p:nvSpPr>
        <p:spPr>
          <a:ln/>
        </p:spPr>
        <p:txBody>
          <a:bodyPr/>
          <a:lstStyle>
            <a:lvl1pPr>
              <a:defRPr>
                <a:latin typeface="Arial" pitchFamily="34" charset="0"/>
                <a:cs typeface="Arial" pitchFamily="34" charset="0"/>
              </a:defRPr>
            </a:lvl1pPr>
          </a:lstStyle>
          <a:p>
            <a:pPr>
              <a:defRPr/>
            </a:pPr>
            <a:endParaRPr lang="en-GB" dirty="0"/>
          </a:p>
          <a:p>
            <a:pPr>
              <a:defRPr/>
            </a:pPr>
            <a:fld id="{B18DCB8B-D2FE-45D5-9D77-2EAE87C4CC26}" type="slidenum">
              <a:rPr lang="en-GB" smtClean="0"/>
              <a:pPr>
                <a:defRPr/>
              </a:pPr>
              <a:t>‹#›</a:t>
            </a:fld>
            <a:endParaRPr lang="en-GB"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4013" y="274638"/>
            <a:ext cx="8437562" cy="7239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endParaRPr lang="en-GB" dirty="0"/>
          </a:p>
        </p:txBody>
      </p:sp>
      <p:sp>
        <p:nvSpPr>
          <p:cNvPr id="1027" name="Rectangle 3"/>
          <p:cNvSpPr>
            <a:spLocks noGrp="1" noChangeArrowheads="1"/>
          </p:cNvSpPr>
          <p:nvPr>
            <p:ph type="body" idx="1"/>
          </p:nvPr>
        </p:nvSpPr>
        <p:spPr bwMode="auto">
          <a:xfrm>
            <a:off x="354013" y="1089025"/>
            <a:ext cx="8437562" cy="576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u="none">
                <a:solidFill>
                  <a:schemeClr val="accent2"/>
                </a:solidFill>
                <a:latin typeface="Tahoma" charset="0"/>
                <a:cs typeface="+mn-cs"/>
              </a:defRPr>
            </a:lvl1pPr>
          </a:lstStyle>
          <a:p>
            <a:pPr>
              <a:defRPr/>
            </a:pPr>
            <a:endParaRPr lang="en-GB" dirty="0"/>
          </a:p>
        </p:txBody>
      </p:sp>
      <p:sp>
        <p:nvSpPr>
          <p:cNvPr id="1030" name="Rectangle 6"/>
          <p:cNvSpPr>
            <a:spLocks noGrp="1" noChangeArrowheads="1"/>
          </p:cNvSpPr>
          <p:nvPr>
            <p:ph type="sldNum" sz="quarter" idx="4"/>
          </p:nvPr>
        </p:nvSpPr>
        <p:spPr bwMode="auto">
          <a:xfrm>
            <a:off x="8589963" y="6272213"/>
            <a:ext cx="4953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u="none">
                <a:solidFill>
                  <a:schemeClr val="accent2"/>
                </a:solidFill>
                <a:latin typeface="Arial" pitchFamily="34" charset="0"/>
                <a:cs typeface="Arial" pitchFamily="34" charset="0"/>
              </a:defRPr>
            </a:lvl1pPr>
          </a:lstStyle>
          <a:p>
            <a:pPr>
              <a:defRPr/>
            </a:pPr>
            <a:endParaRPr lang="en-GB" dirty="0"/>
          </a:p>
          <a:p>
            <a:pPr>
              <a:defRPr/>
            </a:pPr>
            <a:fld id="{6C53B026-E3BC-40EA-A94F-CF3D3D4CBAA7}" type="slidenum">
              <a:rPr lang="en-GB" smtClean="0"/>
              <a:pPr>
                <a:defRPr/>
              </a:pPr>
              <a:t>‹#›</a:t>
            </a:fld>
            <a:endParaRPr lang="en-GB" dirty="0"/>
          </a:p>
        </p:txBody>
      </p:sp>
      <p:sp>
        <p:nvSpPr>
          <p:cNvPr id="1034" name="Rectangle 10"/>
          <p:cNvSpPr>
            <a:spLocks noChangeArrowheads="1"/>
          </p:cNvSpPr>
          <p:nvPr/>
        </p:nvSpPr>
        <p:spPr bwMode="auto">
          <a:xfrm>
            <a:off x="0" y="3071813"/>
            <a:ext cx="9144000" cy="0"/>
          </a:xfrm>
          <a:prstGeom prst="rect">
            <a:avLst/>
          </a:prstGeom>
          <a:noFill/>
          <a:ln w="9525">
            <a:noFill/>
            <a:miter lim="800000"/>
            <a:headEnd/>
            <a:tailEnd/>
          </a:ln>
          <a:effectLst/>
        </p:spPr>
        <p:txBody>
          <a:bodyPr wrap="none" anchor="ctr">
            <a:spAutoFit/>
          </a:bodyPr>
          <a:lstStyle/>
          <a:p>
            <a:pPr>
              <a:defRPr/>
            </a:pPr>
            <a:endParaRPr lang="en-US" dirty="0">
              <a:latin typeface="Tahoma" charset="0"/>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Lst>
  <p:hf hdr="0" ftr="0" dt="0"/>
  <p:txStyles>
    <p:titleStyle>
      <a:lvl1pPr algn="ctr" rtl="0" eaLnBrk="1" fontAlgn="base" hangingPunct="1">
        <a:spcBef>
          <a:spcPct val="0"/>
        </a:spcBef>
        <a:spcAft>
          <a:spcPct val="0"/>
        </a:spcAft>
        <a:defRPr sz="2400">
          <a:solidFill>
            <a:schemeClr val="accent2"/>
          </a:solidFill>
          <a:latin typeface="Arial" pitchFamily="34" charset="0"/>
          <a:ea typeface="+mj-ea"/>
          <a:cs typeface="Arial" pitchFamily="34" charset="0"/>
        </a:defRPr>
      </a:lvl1pPr>
      <a:lvl2pPr algn="ctr" rtl="0" eaLnBrk="1" fontAlgn="base" hangingPunct="1">
        <a:spcBef>
          <a:spcPct val="0"/>
        </a:spcBef>
        <a:spcAft>
          <a:spcPct val="0"/>
        </a:spcAft>
        <a:defRPr sz="2800">
          <a:solidFill>
            <a:schemeClr val="accent2"/>
          </a:solidFill>
          <a:latin typeface="Tahoma" charset="0"/>
        </a:defRPr>
      </a:lvl2pPr>
      <a:lvl3pPr algn="ctr" rtl="0" eaLnBrk="1" fontAlgn="base" hangingPunct="1">
        <a:spcBef>
          <a:spcPct val="0"/>
        </a:spcBef>
        <a:spcAft>
          <a:spcPct val="0"/>
        </a:spcAft>
        <a:defRPr sz="2800">
          <a:solidFill>
            <a:schemeClr val="accent2"/>
          </a:solidFill>
          <a:latin typeface="Tahoma" charset="0"/>
        </a:defRPr>
      </a:lvl3pPr>
      <a:lvl4pPr algn="ctr" rtl="0" eaLnBrk="1" fontAlgn="base" hangingPunct="1">
        <a:spcBef>
          <a:spcPct val="0"/>
        </a:spcBef>
        <a:spcAft>
          <a:spcPct val="0"/>
        </a:spcAft>
        <a:defRPr sz="2800">
          <a:solidFill>
            <a:schemeClr val="accent2"/>
          </a:solidFill>
          <a:latin typeface="Tahoma" charset="0"/>
        </a:defRPr>
      </a:lvl4pPr>
      <a:lvl5pPr algn="ctr" rtl="0" eaLnBrk="1" fontAlgn="base" hangingPunct="1">
        <a:spcBef>
          <a:spcPct val="0"/>
        </a:spcBef>
        <a:spcAft>
          <a:spcPct val="0"/>
        </a:spcAft>
        <a:defRPr sz="2800">
          <a:solidFill>
            <a:schemeClr val="accent2"/>
          </a:solidFill>
          <a:latin typeface="Tahoma" charset="0"/>
        </a:defRPr>
      </a:lvl5pPr>
      <a:lvl6pPr marL="457200" algn="ctr" rtl="0" eaLnBrk="1" fontAlgn="base" hangingPunct="1">
        <a:spcBef>
          <a:spcPct val="0"/>
        </a:spcBef>
        <a:spcAft>
          <a:spcPct val="0"/>
        </a:spcAft>
        <a:defRPr sz="2800">
          <a:solidFill>
            <a:schemeClr val="accent2"/>
          </a:solidFill>
          <a:latin typeface="Tahoma" charset="0"/>
        </a:defRPr>
      </a:lvl6pPr>
      <a:lvl7pPr marL="914400" algn="ctr" rtl="0" eaLnBrk="1" fontAlgn="base" hangingPunct="1">
        <a:spcBef>
          <a:spcPct val="0"/>
        </a:spcBef>
        <a:spcAft>
          <a:spcPct val="0"/>
        </a:spcAft>
        <a:defRPr sz="2800">
          <a:solidFill>
            <a:schemeClr val="accent2"/>
          </a:solidFill>
          <a:latin typeface="Tahoma" charset="0"/>
        </a:defRPr>
      </a:lvl7pPr>
      <a:lvl8pPr marL="1371600" algn="ctr" rtl="0" eaLnBrk="1" fontAlgn="base" hangingPunct="1">
        <a:spcBef>
          <a:spcPct val="0"/>
        </a:spcBef>
        <a:spcAft>
          <a:spcPct val="0"/>
        </a:spcAft>
        <a:defRPr sz="2800">
          <a:solidFill>
            <a:schemeClr val="accent2"/>
          </a:solidFill>
          <a:latin typeface="Tahoma" charset="0"/>
        </a:defRPr>
      </a:lvl8pPr>
      <a:lvl9pPr marL="1828800" algn="ctr" rtl="0" eaLnBrk="1" fontAlgn="base" hangingPunct="1">
        <a:spcBef>
          <a:spcPct val="0"/>
        </a:spcBef>
        <a:spcAft>
          <a:spcPct val="0"/>
        </a:spcAft>
        <a:defRPr sz="2800">
          <a:solidFill>
            <a:schemeClr val="accent2"/>
          </a:solidFill>
          <a:latin typeface="Tahoma" charset="0"/>
        </a:defRPr>
      </a:lvl9pPr>
    </p:titleStyle>
    <p:bodyStyle>
      <a:lvl1pPr marL="342900" indent="-342900" algn="l" rtl="0" eaLnBrk="1" fontAlgn="base" hangingPunct="1">
        <a:spcBef>
          <a:spcPct val="20000"/>
        </a:spcBef>
        <a:spcAft>
          <a:spcPct val="0"/>
        </a:spcAft>
        <a:buChar char="•"/>
        <a:defRPr sz="2000">
          <a:solidFill>
            <a:schemeClr val="accent2"/>
          </a:solidFill>
          <a:latin typeface="Arial" pitchFamily="34" charset="0"/>
          <a:ea typeface="+mn-ea"/>
          <a:cs typeface="Arial" pitchFamily="34" charset="0"/>
        </a:defRPr>
      </a:lvl1pPr>
      <a:lvl2pPr marL="742950" indent="-285750" algn="l" rtl="0" eaLnBrk="1" fontAlgn="base" hangingPunct="1">
        <a:spcBef>
          <a:spcPct val="20000"/>
        </a:spcBef>
        <a:spcAft>
          <a:spcPct val="0"/>
        </a:spcAft>
        <a:buChar char="–"/>
        <a:defRPr sz="2000">
          <a:solidFill>
            <a:schemeClr val="accent2"/>
          </a:solidFill>
          <a:latin typeface="Arial" pitchFamily="34" charset="0"/>
          <a:cs typeface="Arial" pitchFamily="34" charset="0"/>
        </a:defRPr>
      </a:lvl2pPr>
      <a:lvl3pPr marL="1143000" indent="-228600" algn="l" rtl="0" eaLnBrk="1" fontAlgn="base" hangingPunct="1">
        <a:spcBef>
          <a:spcPct val="20000"/>
        </a:spcBef>
        <a:spcAft>
          <a:spcPct val="0"/>
        </a:spcAft>
        <a:buChar char="•"/>
        <a:defRPr sz="2000">
          <a:solidFill>
            <a:schemeClr val="accent2"/>
          </a:solidFill>
          <a:latin typeface="Arial" pitchFamily="34" charset="0"/>
          <a:cs typeface="Arial" pitchFamily="34" charset="0"/>
        </a:defRPr>
      </a:lvl3pPr>
      <a:lvl4pPr marL="1600200" indent="-228600" algn="l" rtl="0" eaLnBrk="1" fontAlgn="base" hangingPunct="1">
        <a:spcBef>
          <a:spcPct val="20000"/>
        </a:spcBef>
        <a:spcAft>
          <a:spcPct val="0"/>
        </a:spcAft>
        <a:buChar char="–"/>
        <a:defRPr sz="2000">
          <a:solidFill>
            <a:schemeClr val="accent2"/>
          </a:solidFill>
          <a:latin typeface="Arial" pitchFamily="34" charset="0"/>
          <a:cs typeface="Arial" pitchFamily="34" charset="0"/>
        </a:defRPr>
      </a:lvl4pPr>
      <a:lvl5pPr marL="2057400" indent="-228600" algn="l" rtl="0" eaLnBrk="1" fontAlgn="base" hangingPunct="1">
        <a:spcBef>
          <a:spcPct val="20000"/>
        </a:spcBef>
        <a:spcAft>
          <a:spcPct val="0"/>
        </a:spcAft>
        <a:buChar char="»"/>
        <a:defRPr sz="2000">
          <a:solidFill>
            <a:schemeClr val="accent2"/>
          </a:solidFill>
          <a:latin typeface="Arial" pitchFamily="34" charset="0"/>
          <a:cs typeface="Arial" pitchFamily="34" charset="0"/>
        </a:defRPr>
      </a:lvl5pPr>
      <a:lvl6pPr marL="2514600" indent="-228600" algn="l" rtl="0" eaLnBrk="1" fontAlgn="base" hangingPunct="1">
        <a:spcBef>
          <a:spcPct val="20000"/>
        </a:spcBef>
        <a:spcAft>
          <a:spcPct val="0"/>
        </a:spcAft>
        <a:buChar char="»"/>
        <a:defRPr sz="2000">
          <a:solidFill>
            <a:schemeClr val="accent2"/>
          </a:solidFill>
          <a:latin typeface="+mn-lt"/>
          <a:cs typeface="+mn-cs"/>
        </a:defRPr>
      </a:lvl6pPr>
      <a:lvl7pPr marL="2971800" indent="-228600" algn="l" rtl="0" eaLnBrk="1" fontAlgn="base" hangingPunct="1">
        <a:spcBef>
          <a:spcPct val="20000"/>
        </a:spcBef>
        <a:spcAft>
          <a:spcPct val="0"/>
        </a:spcAft>
        <a:buChar char="»"/>
        <a:defRPr sz="2000">
          <a:solidFill>
            <a:schemeClr val="accent2"/>
          </a:solidFill>
          <a:latin typeface="+mn-lt"/>
          <a:cs typeface="+mn-cs"/>
        </a:defRPr>
      </a:lvl7pPr>
      <a:lvl8pPr marL="3429000" indent="-228600" algn="l" rtl="0" eaLnBrk="1" fontAlgn="base" hangingPunct="1">
        <a:spcBef>
          <a:spcPct val="20000"/>
        </a:spcBef>
        <a:spcAft>
          <a:spcPct val="0"/>
        </a:spcAft>
        <a:buChar char="»"/>
        <a:defRPr sz="2000">
          <a:solidFill>
            <a:schemeClr val="accent2"/>
          </a:solidFill>
          <a:latin typeface="+mn-lt"/>
          <a:cs typeface="+mn-cs"/>
        </a:defRPr>
      </a:lvl8pPr>
      <a:lvl9pPr marL="3886200" indent="-228600" algn="l" rtl="0" eaLnBrk="1" fontAlgn="base" hangingPunct="1">
        <a:spcBef>
          <a:spcPct val="20000"/>
        </a:spcBef>
        <a:spcAft>
          <a:spcPct val="0"/>
        </a:spcAft>
        <a:buChar char="»"/>
        <a:defRPr sz="2000">
          <a:solidFill>
            <a:schemeClr val="accent2"/>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package" Target="../embeddings/Microsoft_Excel_Worksheet.xlsx"/><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package" Target="../embeddings/Microsoft_Excel_Worksheet1.xlsx"/><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package" Target="../embeddings/Microsoft_Excel_Worksheet2.xlsx"/><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package" Target="../embeddings/Microsoft_Excel_Worksheet3.xlsx"/><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46099" y="1267400"/>
            <a:ext cx="7772400" cy="1604525"/>
          </a:xfrm>
        </p:spPr>
        <p:txBody>
          <a:bodyPr/>
          <a:lstStyle/>
          <a:p>
            <a:r>
              <a:rPr lang="en-US" sz="2400" dirty="0"/>
              <a:t>To Find Relative Earnings Gains after the China Shock, Look Outside Manufacturing and Upstream</a:t>
            </a:r>
            <a:br>
              <a:rPr lang="en-US" dirty="0">
                <a:solidFill>
                  <a:schemeClr val="bg1">
                    <a:lumMod val="50000"/>
                  </a:schemeClr>
                </a:solidFill>
              </a:rPr>
            </a:br>
            <a:br>
              <a:rPr lang="en-US" dirty="0"/>
            </a:br>
            <a:endParaRPr lang="en-US" dirty="0">
              <a:solidFill>
                <a:schemeClr val="bg1">
                  <a:lumMod val="65000"/>
                </a:schemeClr>
              </a:solidFill>
            </a:endParaRPr>
          </a:p>
        </p:txBody>
      </p:sp>
      <p:sp>
        <p:nvSpPr>
          <p:cNvPr id="3" name="Subtitle 2"/>
          <p:cNvSpPr>
            <a:spLocks noGrp="1"/>
          </p:cNvSpPr>
          <p:nvPr>
            <p:ph type="subTitle" idx="1"/>
          </p:nvPr>
        </p:nvSpPr>
        <p:spPr>
          <a:xfrm>
            <a:off x="409796" y="3984631"/>
            <a:ext cx="8045007" cy="1461003"/>
          </a:xfrm>
        </p:spPr>
        <p:txBody>
          <a:bodyPr/>
          <a:lstStyle/>
          <a:p>
            <a:pPr>
              <a:spcBef>
                <a:spcPts val="300"/>
              </a:spcBef>
            </a:pPr>
            <a:r>
              <a:rPr lang="en-US" dirty="0"/>
              <a:t>Justin R. Pierce </a:t>
            </a:r>
            <a:r>
              <a:rPr lang="en-US" dirty="0">
                <a:solidFill>
                  <a:schemeClr val="bg1">
                    <a:lumMod val="50000"/>
                  </a:schemeClr>
                </a:solidFill>
              </a:rPr>
              <a:t>Board of Governors, U.S. Federal Reserve</a:t>
            </a:r>
          </a:p>
          <a:p>
            <a:pPr>
              <a:spcBef>
                <a:spcPts val="300"/>
              </a:spcBef>
            </a:pPr>
            <a:r>
              <a:rPr lang="en-US" dirty="0"/>
              <a:t>Peter K. Schott </a:t>
            </a:r>
            <a:r>
              <a:rPr lang="en-US" dirty="0">
                <a:solidFill>
                  <a:schemeClr val="bg1">
                    <a:lumMod val="50000"/>
                  </a:schemeClr>
                </a:solidFill>
              </a:rPr>
              <a:t>Yale School of Management &amp; NBER &amp; CEPR </a:t>
            </a:r>
          </a:p>
          <a:p>
            <a:pPr>
              <a:spcBef>
                <a:spcPts val="300"/>
              </a:spcBef>
            </a:pPr>
            <a:r>
              <a:rPr lang="en-US" dirty="0"/>
              <a:t>Cristina Tello-Trillo </a:t>
            </a:r>
            <a:r>
              <a:rPr lang="en-US" dirty="0">
                <a:solidFill>
                  <a:schemeClr val="bg1">
                    <a:lumMod val="50000"/>
                  </a:schemeClr>
                </a:solidFill>
              </a:rPr>
              <a:t>U.S. Census Bureau</a:t>
            </a:r>
            <a:br>
              <a:rPr lang="en-US" dirty="0">
                <a:solidFill>
                  <a:schemeClr val="bg1">
                    <a:lumMod val="50000"/>
                  </a:schemeClr>
                </a:solidFill>
              </a:rPr>
            </a:br>
            <a:br>
              <a:rPr lang="en-US" dirty="0">
                <a:solidFill>
                  <a:schemeClr val="bg1">
                    <a:lumMod val="50000"/>
                  </a:schemeClr>
                </a:solidFill>
              </a:rPr>
            </a:br>
            <a:br>
              <a:rPr lang="en-US" dirty="0">
                <a:solidFill>
                  <a:schemeClr val="bg1">
                    <a:lumMod val="50000"/>
                  </a:schemeClr>
                </a:solidFill>
              </a:rPr>
            </a:br>
            <a:r>
              <a:rPr lang="en-US" dirty="0">
                <a:solidFill>
                  <a:schemeClr val="bg1">
                    <a:lumMod val="50000"/>
                  </a:schemeClr>
                </a:solidFill>
              </a:rPr>
              <a:t>July 2025</a:t>
            </a:r>
          </a:p>
        </p:txBody>
      </p:sp>
    </p:spTree>
    <p:extLst>
      <p:ext uri="{BB962C8B-B14F-4D97-AF65-F5344CB8AC3E}">
        <p14:creationId xmlns:p14="http://schemas.microsoft.com/office/powerpoint/2010/main" val="2020128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0B75E2-C495-4A61-AF7A-B47BEF53817D}"/>
              </a:ext>
            </a:extLst>
          </p:cNvPr>
          <p:cNvPicPr>
            <a:picLocks noChangeAspect="1"/>
          </p:cNvPicPr>
          <p:nvPr/>
        </p:nvPicPr>
        <p:blipFill>
          <a:blip r:embed="rId3"/>
          <a:stretch>
            <a:fillRect/>
          </a:stretch>
        </p:blipFill>
        <p:spPr>
          <a:xfrm>
            <a:off x="792099" y="991743"/>
            <a:ext cx="7526254" cy="5484114"/>
          </a:xfrm>
          <a:prstGeom prst="rect">
            <a:avLst/>
          </a:prstGeom>
        </p:spPr>
      </p:pic>
      <p:sp>
        <p:nvSpPr>
          <p:cNvPr id="4" name="Slide Number Placeholder 3">
            <a:extLst>
              <a:ext uri="{FF2B5EF4-FFF2-40B4-BE49-F238E27FC236}">
                <a16:creationId xmlns:a16="http://schemas.microsoft.com/office/drawing/2014/main" id="{DA9CD83D-0E34-46A0-87E7-983612084B09}"/>
              </a:ext>
            </a:extLst>
          </p:cNvPr>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10</a:t>
            </a:fld>
            <a:endParaRPr lang="en-GB" dirty="0"/>
          </a:p>
        </p:txBody>
      </p:sp>
      <p:sp>
        <p:nvSpPr>
          <p:cNvPr id="7" name="TextBox 6">
            <a:extLst>
              <a:ext uri="{FF2B5EF4-FFF2-40B4-BE49-F238E27FC236}">
                <a16:creationId xmlns:a16="http://schemas.microsoft.com/office/drawing/2014/main" id="{BC65A020-3062-449F-859B-57FC21873134}"/>
              </a:ext>
            </a:extLst>
          </p:cNvPr>
          <p:cNvSpPr txBox="1"/>
          <p:nvPr/>
        </p:nvSpPr>
        <p:spPr>
          <a:xfrm flipH="1">
            <a:off x="6252179" y="2511155"/>
            <a:ext cx="1172202" cy="646331"/>
          </a:xfrm>
          <a:prstGeom prst="rect">
            <a:avLst/>
          </a:prstGeom>
          <a:solidFill>
            <a:srgbClr val="FFFF00"/>
          </a:solidFill>
        </p:spPr>
        <p:txBody>
          <a:bodyPr wrap="square" rtlCol="0">
            <a:spAutoFit/>
          </a:bodyPr>
          <a:lstStyle/>
          <a:p>
            <a:pPr defTabSz="457200"/>
            <a:r>
              <a:rPr lang="en-US" sz="1200" b="0" u="none" dirty="0">
                <a:solidFill>
                  <a:srgbClr val="FF0000"/>
                </a:solidFill>
                <a:latin typeface="Arial" pitchFamily="34" charset="0"/>
                <a:cs typeface="Arial" pitchFamily="34" charset="0"/>
              </a:rPr>
              <a:t>Net reallocation from M </a:t>
            </a:r>
            <a:r>
              <a:rPr lang="en-US" sz="1200" b="0" u="none" dirty="0">
                <a:solidFill>
                  <a:srgbClr val="FF0000"/>
                </a:solidFill>
                <a:latin typeface="Wingdings 3" panose="05040102010807070707" pitchFamily="18" charset="2"/>
              </a:rPr>
              <a:t>g</a:t>
            </a:r>
            <a:r>
              <a:rPr lang="en-US" sz="1200" b="0" u="none" dirty="0">
                <a:solidFill>
                  <a:srgbClr val="FF0000"/>
                </a:solidFill>
                <a:latin typeface="Arial" pitchFamily="34" charset="0"/>
                <a:cs typeface="Arial" pitchFamily="34" charset="0"/>
              </a:rPr>
              <a:t> NM</a:t>
            </a:r>
          </a:p>
        </p:txBody>
      </p:sp>
      <p:sp>
        <p:nvSpPr>
          <p:cNvPr id="3" name="Freeform: Shape 2">
            <a:extLst>
              <a:ext uri="{FF2B5EF4-FFF2-40B4-BE49-F238E27FC236}">
                <a16:creationId xmlns:a16="http://schemas.microsoft.com/office/drawing/2014/main" id="{19BB3D1C-1619-8CC2-DF39-9CFBA514D860}"/>
              </a:ext>
            </a:extLst>
          </p:cNvPr>
          <p:cNvSpPr/>
          <p:nvPr/>
        </p:nvSpPr>
        <p:spPr bwMode="auto">
          <a:xfrm>
            <a:off x="5972782" y="2372882"/>
            <a:ext cx="279400" cy="577082"/>
          </a:xfrm>
          <a:custGeom>
            <a:avLst/>
            <a:gdLst>
              <a:gd name="connsiteX0" fmla="*/ 0 w 279400"/>
              <a:gd name="connsiteY0" fmla="*/ 677403 h 677403"/>
              <a:gd name="connsiteX1" fmla="*/ 203200 w 279400"/>
              <a:gd name="connsiteY1" fmla="*/ 406470 h 677403"/>
              <a:gd name="connsiteX2" fmla="*/ 279400 w 279400"/>
              <a:gd name="connsiteY2" fmla="*/ 8536 h 677403"/>
            </a:gdLst>
            <a:ahLst/>
            <a:cxnLst>
              <a:cxn ang="0">
                <a:pos x="connsiteX0" y="connsiteY0"/>
              </a:cxn>
              <a:cxn ang="0">
                <a:pos x="connsiteX1" y="connsiteY1"/>
              </a:cxn>
              <a:cxn ang="0">
                <a:pos x="connsiteX2" y="connsiteY2"/>
              </a:cxn>
            </a:cxnLst>
            <a:rect l="l" t="t" r="r" b="b"/>
            <a:pathLst>
              <a:path w="279400" h="677403">
                <a:moveTo>
                  <a:pt x="0" y="677403"/>
                </a:moveTo>
                <a:cubicBezTo>
                  <a:pt x="78316" y="597675"/>
                  <a:pt x="156633" y="517948"/>
                  <a:pt x="203200" y="406470"/>
                </a:cubicBezTo>
                <a:cubicBezTo>
                  <a:pt x="249767" y="294992"/>
                  <a:pt x="266700" y="-59197"/>
                  <a:pt x="279400" y="8536"/>
                </a:cubicBezTo>
              </a:path>
            </a:pathLst>
          </a:custGeom>
          <a:noFill/>
          <a:ln w="9525" cap="flat" cmpd="sng" algn="ctr">
            <a:solidFill>
              <a:srgbClr val="FF0000"/>
            </a:solidFill>
            <a:prstDash val="solid"/>
            <a:round/>
            <a:headEnd type="none" w="med" len="med"/>
            <a:tailEnd type="triangle" w="med" len="med"/>
          </a:ln>
          <a:effectLst/>
        </p:spPr>
        <p:txBody>
          <a:bodyPr rtlCol="0" anchor="ctr"/>
          <a:lstStyle/>
          <a:p>
            <a:pPr algn="ctr"/>
            <a:endParaRPr lang="en-US"/>
          </a:p>
        </p:txBody>
      </p:sp>
      <p:sp>
        <p:nvSpPr>
          <p:cNvPr id="10" name="Title 1">
            <a:extLst>
              <a:ext uri="{FF2B5EF4-FFF2-40B4-BE49-F238E27FC236}">
                <a16:creationId xmlns:a16="http://schemas.microsoft.com/office/drawing/2014/main" id="{7D3DC64E-24A9-8975-23E9-C27A0F8BFF69}"/>
              </a:ext>
            </a:extLst>
          </p:cNvPr>
          <p:cNvSpPr>
            <a:spLocks noGrp="1"/>
          </p:cNvSpPr>
          <p:nvPr>
            <p:ph type="title"/>
          </p:nvPr>
        </p:nvSpPr>
        <p:spPr>
          <a:xfrm>
            <a:off x="354013" y="274638"/>
            <a:ext cx="8437562" cy="723900"/>
          </a:xfrm>
        </p:spPr>
        <p:txBody>
          <a:bodyPr/>
          <a:lstStyle/>
          <a:p>
            <a:r>
              <a:rPr lang="en-US" dirty="0"/>
              <a:t>U.S. Employment</a:t>
            </a:r>
          </a:p>
        </p:txBody>
      </p:sp>
    </p:spTree>
    <p:extLst>
      <p:ext uri="{BB962C8B-B14F-4D97-AF65-F5344CB8AC3E}">
        <p14:creationId xmlns:p14="http://schemas.microsoft.com/office/powerpoint/2010/main" val="4278078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1AD4F-AB21-4B71-A45D-20AB6ECF6216}"/>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368ED5B9-38B2-40A7-B51E-16836C4EB079}"/>
              </a:ext>
            </a:extLst>
          </p:cNvPr>
          <p:cNvSpPr>
            <a:spLocks noGrp="1"/>
          </p:cNvSpPr>
          <p:nvPr>
            <p:ph idx="1"/>
          </p:nvPr>
        </p:nvSpPr>
        <p:spPr/>
        <p:txBody>
          <a:bodyPr/>
          <a:lstStyle/>
          <a:p>
            <a:endParaRPr lang="en-US" dirty="0"/>
          </a:p>
          <a:p>
            <a:r>
              <a:rPr lang="en-US" dirty="0"/>
              <a:t> </a:t>
            </a:r>
            <a:r>
              <a:rPr lang="en-US" dirty="0">
                <a:solidFill>
                  <a:srgbClr val="00B0F0"/>
                </a:solidFill>
              </a:rPr>
              <a:t>LEHD</a:t>
            </a:r>
            <a:r>
              <a:rPr lang="en-US" dirty="0"/>
              <a:t>: Longitudinal Employer-Household Dynamics Database</a:t>
            </a:r>
          </a:p>
          <a:p>
            <a:pPr lvl="1"/>
            <a:r>
              <a:rPr lang="en-US" dirty="0"/>
              <a:t>Based on state UI records, 1993-2014</a:t>
            </a:r>
          </a:p>
          <a:p>
            <a:pPr lvl="1"/>
            <a:r>
              <a:rPr lang="en-US" dirty="0"/>
              <a:t>Quarterly earnings </a:t>
            </a:r>
            <a:r>
              <a:rPr lang="en-US" dirty="0">
                <a:solidFill>
                  <a:schemeClr val="accent6"/>
                </a:solidFill>
              </a:rPr>
              <a:t>(</a:t>
            </a:r>
            <a:r>
              <a:rPr lang="en-US" dirty="0">
                <a:solidFill>
                  <a:schemeClr val="accent3">
                    <a:lumMod val="50000"/>
                  </a:schemeClr>
                </a:solidFill>
              </a:rPr>
              <a:t>gross </a:t>
            </a:r>
            <a:r>
              <a:rPr lang="en-US" dirty="0" err="1">
                <a:solidFill>
                  <a:schemeClr val="accent3">
                    <a:lumMod val="50000"/>
                  </a:schemeClr>
                </a:solidFill>
              </a:rPr>
              <a:t>salaries+bonuses+tips</a:t>
            </a:r>
            <a:r>
              <a:rPr lang="en-US" dirty="0"/>
              <a:t>) and employment</a:t>
            </a:r>
          </a:p>
          <a:p>
            <a:pPr lvl="1"/>
            <a:r>
              <a:rPr lang="en-US" dirty="0"/>
              <a:t>Worker demographics: gender, age, race, ethnicity, education</a:t>
            </a:r>
          </a:p>
          <a:p>
            <a:pPr lvl="1"/>
            <a:r>
              <a:rPr lang="en-US" dirty="0"/>
              <a:t>Workers matched to establishments </a:t>
            </a:r>
          </a:p>
          <a:p>
            <a:pPr lvl="1"/>
            <a:endParaRPr lang="en-US" dirty="0">
              <a:solidFill>
                <a:schemeClr val="accent3">
                  <a:lumMod val="50000"/>
                </a:schemeClr>
              </a:solidFill>
            </a:endParaRPr>
          </a:p>
          <a:p>
            <a:r>
              <a:rPr lang="en-US" dirty="0"/>
              <a:t> </a:t>
            </a:r>
            <a:r>
              <a:rPr lang="en-US" dirty="0">
                <a:solidFill>
                  <a:srgbClr val="00B0F0"/>
                </a:solidFill>
              </a:rPr>
              <a:t>LBD</a:t>
            </a:r>
            <a:r>
              <a:rPr lang="en-US" dirty="0"/>
              <a:t>: Longitudinal Business Database </a:t>
            </a:r>
          </a:p>
          <a:p>
            <a:pPr lvl="1"/>
            <a:r>
              <a:rPr lang="en-US" dirty="0"/>
              <a:t>Establishments matched to NAICS codes and firms</a:t>
            </a:r>
          </a:p>
          <a:p>
            <a:pPr lvl="1"/>
            <a:r>
              <a:rPr lang="en-US" dirty="0"/>
              <a:t>Establishment and firm characteristics (e.g., size, diversification)</a:t>
            </a:r>
          </a:p>
          <a:p>
            <a:pPr lvl="1"/>
            <a:endParaRPr lang="en-US" dirty="0">
              <a:solidFill>
                <a:schemeClr val="accent3">
                  <a:lumMod val="50000"/>
                </a:schemeClr>
              </a:solidFill>
            </a:endParaRPr>
          </a:p>
          <a:p>
            <a:r>
              <a:rPr lang="en-US" dirty="0"/>
              <a:t> </a:t>
            </a:r>
            <a:r>
              <a:rPr lang="en-US" dirty="0">
                <a:solidFill>
                  <a:srgbClr val="00B0F0"/>
                </a:solidFill>
              </a:rPr>
              <a:t>LFTTD</a:t>
            </a:r>
            <a:r>
              <a:rPr lang="en-US" dirty="0"/>
              <a:t>: Longitudinal foreign trade transactions database </a:t>
            </a:r>
          </a:p>
          <a:p>
            <a:pPr lvl="1"/>
            <a:r>
              <a:rPr lang="en-US" dirty="0"/>
              <a:t>Firms matched to import and export transactions</a:t>
            </a:r>
            <a:endParaRPr lang="en-US" dirty="0">
              <a:solidFill>
                <a:schemeClr val="accent3">
                  <a:lumMod val="50000"/>
                </a:schemeClr>
              </a:solidFill>
            </a:endParaRPr>
          </a:p>
        </p:txBody>
      </p:sp>
      <p:sp>
        <p:nvSpPr>
          <p:cNvPr id="4" name="Slide Number Placeholder 3">
            <a:extLst>
              <a:ext uri="{FF2B5EF4-FFF2-40B4-BE49-F238E27FC236}">
                <a16:creationId xmlns:a16="http://schemas.microsoft.com/office/drawing/2014/main" id="{954EFBA9-0EA1-4AA2-B27F-A32494CDF9C0}"/>
              </a:ext>
            </a:extLst>
          </p:cNvPr>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11</a:t>
            </a:fld>
            <a:endParaRPr lang="en-GB" dirty="0"/>
          </a:p>
        </p:txBody>
      </p:sp>
    </p:spTree>
    <p:extLst>
      <p:ext uri="{BB962C8B-B14F-4D97-AF65-F5344CB8AC3E}">
        <p14:creationId xmlns:p14="http://schemas.microsoft.com/office/powerpoint/2010/main" val="2830372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EA8E1-95AB-4836-9279-B4B5B34D5CEC}"/>
              </a:ext>
            </a:extLst>
          </p:cNvPr>
          <p:cNvSpPr>
            <a:spLocks noGrp="1"/>
          </p:cNvSpPr>
          <p:nvPr>
            <p:ph type="title"/>
          </p:nvPr>
        </p:nvSpPr>
        <p:spPr/>
        <p:txBody>
          <a:bodyPr/>
          <a:lstStyle/>
          <a:p>
            <a:r>
              <a:rPr lang="en-US" dirty="0"/>
              <a:t>Net </a:t>
            </a:r>
            <a:r>
              <a:rPr lang="en-US" dirty="0" err="1"/>
              <a:t>M</a:t>
            </a:r>
            <a:r>
              <a:rPr lang="en-US" sz="2400" b="0" u="none" dirty="0" err="1">
                <a:solidFill>
                  <a:srgbClr val="00B0F0"/>
                </a:solidFill>
                <a:latin typeface="Wingdings 3" panose="05040102010807070707" pitchFamily="18" charset="2"/>
              </a:rPr>
              <a:t>g</a:t>
            </a:r>
            <a:r>
              <a:rPr lang="en-US" dirty="0" err="1"/>
              <a:t>NM</a:t>
            </a:r>
            <a:r>
              <a:rPr lang="en-US" dirty="0"/>
              <a:t> Reallocation, </a:t>
            </a:r>
            <a:r>
              <a:rPr lang="en-US" dirty="0">
                <a:solidFill>
                  <a:schemeClr val="accent6"/>
                </a:solidFill>
              </a:rPr>
              <a:t>2000</a:t>
            </a:r>
            <a:r>
              <a:rPr lang="en-US" dirty="0">
                <a:solidFill>
                  <a:schemeClr val="accent6"/>
                </a:solidFill>
                <a:latin typeface="Wingdings 3" panose="05040102010807070707" pitchFamily="18" charset="2"/>
              </a:rPr>
              <a:t>g</a:t>
            </a:r>
            <a:r>
              <a:rPr lang="en-US" dirty="0">
                <a:solidFill>
                  <a:schemeClr val="accent6"/>
                </a:solidFill>
              </a:rPr>
              <a:t>2007 </a:t>
            </a:r>
            <a:br>
              <a:rPr lang="en-US" dirty="0"/>
            </a:br>
            <a:r>
              <a:rPr lang="en-US" sz="1400" dirty="0"/>
              <a:t>All Workers in 46 State Sample</a:t>
            </a:r>
            <a:endParaRPr lang="en-US" dirty="0"/>
          </a:p>
        </p:txBody>
      </p:sp>
      <p:sp>
        <p:nvSpPr>
          <p:cNvPr id="3" name="Slide Number Placeholder 2">
            <a:extLst>
              <a:ext uri="{FF2B5EF4-FFF2-40B4-BE49-F238E27FC236}">
                <a16:creationId xmlns:a16="http://schemas.microsoft.com/office/drawing/2014/main" id="{D7810803-FFF8-44DE-86CA-9669EAB39443}"/>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12</a:t>
            </a:fld>
            <a:endParaRPr lang="en-GB" dirty="0"/>
          </a:p>
        </p:txBody>
      </p:sp>
      <p:graphicFrame>
        <p:nvGraphicFramePr>
          <p:cNvPr id="6" name="Object 5">
            <a:extLst>
              <a:ext uri="{FF2B5EF4-FFF2-40B4-BE49-F238E27FC236}">
                <a16:creationId xmlns:a16="http://schemas.microsoft.com/office/drawing/2014/main" id="{D5C9C7F4-F8B5-AC83-1519-0BD8AF291F9E}"/>
              </a:ext>
            </a:extLst>
          </p:cNvPr>
          <p:cNvGraphicFramePr>
            <a:graphicFrameLocks noChangeAspect="1"/>
          </p:cNvGraphicFramePr>
          <p:nvPr>
            <p:extLst>
              <p:ext uri="{D42A27DB-BD31-4B8C-83A1-F6EECF244321}">
                <p14:modId xmlns:p14="http://schemas.microsoft.com/office/powerpoint/2010/main" val="2224608058"/>
              </p:ext>
            </p:extLst>
          </p:nvPr>
        </p:nvGraphicFramePr>
        <p:xfrm>
          <a:off x="1608939" y="1792707"/>
          <a:ext cx="5926121" cy="2049379"/>
        </p:xfrm>
        <a:graphic>
          <a:graphicData uri="http://schemas.openxmlformats.org/presentationml/2006/ole">
            <mc:AlternateContent xmlns:mc="http://schemas.openxmlformats.org/markup-compatibility/2006">
              <mc:Choice xmlns:v="urn:schemas-microsoft-com:vml" Requires="v">
                <p:oleObj name="Worksheet" r:id="rId2" imgW="3305114" imgH="1143000" progId="Excel.Sheet.12">
                  <p:embed/>
                </p:oleObj>
              </mc:Choice>
              <mc:Fallback>
                <p:oleObj name="Worksheet" r:id="rId2" imgW="3305114" imgH="1143000" progId="Excel.Sheet.12">
                  <p:embed/>
                  <p:pic>
                    <p:nvPicPr>
                      <p:cNvPr id="6" name="Object 5">
                        <a:extLst>
                          <a:ext uri="{FF2B5EF4-FFF2-40B4-BE49-F238E27FC236}">
                            <a16:creationId xmlns:a16="http://schemas.microsoft.com/office/drawing/2014/main" id="{D5C9C7F4-F8B5-AC83-1519-0BD8AF291F9E}"/>
                          </a:ext>
                        </a:extLst>
                      </p:cNvPr>
                      <p:cNvPicPr/>
                      <p:nvPr/>
                    </p:nvPicPr>
                    <p:blipFill>
                      <a:blip r:embed="rId3"/>
                      <a:stretch>
                        <a:fillRect/>
                      </a:stretch>
                    </p:blipFill>
                    <p:spPr>
                      <a:xfrm>
                        <a:off x="1608939" y="1792707"/>
                        <a:ext cx="5926121" cy="2049379"/>
                      </a:xfrm>
                      <a:prstGeom prst="rect">
                        <a:avLst/>
                      </a:prstGeom>
                    </p:spPr>
                  </p:pic>
                </p:oleObj>
              </mc:Fallback>
            </mc:AlternateContent>
          </a:graphicData>
        </a:graphic>
      </p:graphicFrame>
    </p:spTree>
    <p:extLst>
      <p:ext uri="{BB962C8B-B14F-4D97-AF65-F5344CB8AC3E}">
        <p14:creationId xmlns:p14="http://schemas.microsoft.com/office/powerpoint/2010/main" val="28033180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7810803-FFF8-44DE-86CA-9669EAB39443}"/>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13</a:t>
            </a:fld>
            <a:endParaRPr lang="en-GB" dirty="0"/>
          </a:p>
        </p:txBody>
      </p:sp>
      <p:graphicFrame>
        <p:nvGraphicFramePr>
          <p:cNvPr id="6" name="Object 5">
            <a:extLst>
              <a:ext uri="{FF2B5EF4-FFF2-40B4-BE49-F238E27FC236}">
                <a16:creationId xmlns:a16="http://schemas.microsoft.com/office/drawing/2014/main" id="{EF77DB92-0146-2515-6858-9B60D991D84C}"/>
              </a:ext>
            </a:extLst>
          </p:cNvPr>
          <p:cNvGraphicFramePr>
            <a:graphicFrameLocks noChangeAspect="1"/>
          </p:cNvGraphicFramePr>
          <p:nvPr>
            <p:extLst>
              <p:ext uri="{D42A27DB-BD31-4B8C-83A1-F6EECF244321}">
                <p14:modId xmlns:p14="http://schemas.microsoft.com/office/powerpoint/2010/main" val="39836624"/>
              </p:ext>
            </p:extLst>
          </p:nvPr>
        </p:nvGraphicFramePr>
        <p:xfrm>
          <a:off x="1608939" y="1792707"/>
          <a:ext cx="5926121" cy="2049379"/>
        </p:xfrm>
        <a:graphic>
          <a:graphicData uri="http://schemas.openxmlformats.org/presentationml/2006/ole">
            <mc:AlternateContent xmlns:mc="http://schemas.openxmlformats.org/markup-compatibility/2006">
              <mc:Choice xmlns:v="urn:schemas-microsoft-com:vml" Requires="v">
                <p:oleObj name="Worksheet" r:id="rId2" imgW="3305114" imgH="1143000" progId="Excel.Sheet.12">
                  <p:embed/>
                </p:oleObj>
              </mc:Choice>
              <mc:Fallback>
                <p:oleObj name="Worksheet" r:id="rId2" imgW="3305114" imgH="1143000" progId="Excel.Sheet.12">
                  <p:embed/>
                  <p:pic>
                    <p:nvPicPr>
                      <p:cNvPr id="6" name="Object 5">
                        <a:extLst>
                          <a:ext uri="{FF2B5EF4-FFF2-40B4-BE49-F238E27FC236}">
                            <a16:creationId xmlns:a16="http://schemas.microsoft.com/office/drawing/2014/main" id="{EF77DB92-0146-2515-6858-9B60D991D84C}"/>
                          </a:ext>
                        </a:extLst>
                      </p:cNvPr>
                      <p:cNvPicPr/>
                      <p:nvPr/>
                    </p:nvPicPr>
                    <p:blipFill>
                      <a:blip r:embed="rId3"/>
                      <a:stretch>
                        <a:fillRect/>
                      </a:stretch>
                    </p:blipFill>
                    <p:spPr>
                      <a:xfrm>
                        <a:off x="1608939" y="1792707"/>
                        <a:ext cx="5926121" cy="2049379"/>
                      </a:xfrm>
                      <a:prstGeom prst="rect">
                        <a:avLst/>
                      </a:prstGeom>
                    </p:spPr>
                  </p:pic>
                </p:oleObj>
              </mc:Fallback>
            </mc:AlternateContent>
          </a:graphicData>
        </a:graphic>
      </p:graphicFrame>
      <p:cxnSp>
        <p:nvCxnSpPr>
          <p:cNvPr id="7" name="Straight Arrow Connector 6">
            <a:extLst>
              <a:ext uri="{FF2B5EF4-FFF2-40B4-BE49-F238E27FC236}">
                <a16:creationId xmlns:a16="http://schemas.microsoft.com/office/drawing/2014/main" id="{44BBD4ED-E650-1239-B84B-73F1CD560823}"/>
              </a:ext>
            </a:extLst>
          </p:cNvPr>
          <p:cNvCxnSpPr>
            <a:cxnSpLocks/>
          </p:cNvCxnSpPr>
          <p:nvPr/>
        </p:nvCxnSpPr>
        <p:spPr bwMode="auto">
          <a:xfrm flipH="1">
            <a:off x="5586413" y="3107691"/>
            <a:ext cx="948574" cy="371315"/>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11" name="Title 1">
            <a:extLst>
              <a:ext uri="{FF2B5EF4-FFF2-40B4-BE49-F238E27FC236}">
                <a16:creationId xmlns:a16="http://schemas.microsoft.com/office/drawing/2014/main" id="{DBE4F4D5-008E-2155-0DDC-F77C80669034}"/>
              </a:ext>
            </a:extLst>
          </p:cNvPr>
          <p:cNvSpPr>
            <a:spLocks noGrp="1"/>
          </p:cNvSpPr>
          <p:nvPr>
            <p:ph type="title"/>
          </p:nvPr>
        </p:nvSpPr>
        <p:spPr>
          <a:xfrm>
            <a:off x="354013" y="274638"/>
            <a:ext cx="8437562" cy="723900"/>
          </a:xfrm>
        </p:spPr>
        <p:txBody>
          <a:bodyPr/>
          <a:lstStyle/>
          <a:p>
            <a:r>
              <a:rPr lang="en-US" dirty="0"/>
              <a:t>Net </a:t>
            </a:r>
            <a:r>
              <a:rPr lang="en-US" dirty="0" err="1"/>
              <a:t>M</a:t>
            </a:r>
            <a:r>
              <a:rPr lang="en-US" sz="2400" b="0" u="none" dirty="0" err="1">
                <a:solidFill>
                  <a:srgbClr val="00B0F0"/>
                </a:solidFill>
                <a:latin typeface="Wingdings 3" panose="05040102010807070707" pitchFamily="18" charset="2"/>
              </a:rPr>
              <a:t>g</a:t>
            </a:r>
            <a:r>
              <a:rPr lang="en-US" dirty="0" err="1"/>
              <a:t>NM</a:t>
            </a:r>
            <a:r>
              <a:rPr lang="en-US" dirty="0"/>
              <a:t> Reallocation, </a:t>
            </a:r>
            <a:r>
              <a:rPr lang="en-US" dirty="0">
                <a:solidFill>
                  <a:schemeClr val="accent6"/>
                </a:solidFill>
              </a:rPr>
              <a:t>2000</a:t>
            </a:r>
            <a:r>
              <a:rPr lang="en-US" dirty="0">
                <a:solidFill>
                  <a:schemeClr val="accent6"/>
                </a:solidFill>
                <a:latin typeface="Wingdings 3" panose="05040102010807070707" pitchFamily="18" charset="2"/>
              </a:rPr>
              <a:t>g</a:t>
            </a:r>
            <a:r>
              <a:rPr lang="en-US" dirty="0">
                <a:solidFill>
                  <a:schemeClr val="accent6"/>
                </a:solidFill>
              </a:rPr>
              <a:t>2007 </a:t>
            </a:r>
            <a:br>
              <a:rPr lang="en-US" dirty="0">
                <a:solidFill>
                  <a:schemeClr val="accent6"/>
                </a:solidFill>
              </a:rPr>
            </a:br>
            <a:r>
              <a:rPr lang="en-US" sz="1400" dirty="0"/>
              <a:t>All Workers in 46 State Sample</a:t>
            </a:r>
            <a:endParaRPr lang="en-US" dirty="0"/>
          </a:p>
        </p:txBody>
      </p:sp>
      <p:cxnSp>
        <p:nvCxnSpPr>
          <p:cNvPr id="2" name="Straight Arrow Connector 1">
            <a:extLst>
              <a:ext uri="{FF2B5EF4-FFF2-40B4-BE49-F238E27FC236}">
                <a16:creationId xmlns:a16="http://schemas.microsoft.com/office/drawing/2014/main" id="{CD686AA7-390C-C114-7499-FDD17F0FD831}"/>
              </a:ext>
            </a:extLst>
          </p:cNvPr>
          <p:cNvCxnSpPr>
            <a:cxnSpLocks/>
          </p:cNvCxnSpPr>
          <p:nvPr/>
        </p:nvCxnSpPr>
        <p:spPr bwMode="auto">
          <a:xfrm flipH="1">
            <a:off x="4761169" y="2736376"/>
            <a:ext cx="1823876" cy="742630"/>
          </a:xfrm>
          <a:prstGeom prst="straightConnector1">
            <a:avLst/>
          </a:prstGeom>
          <a:solidFill>
            <a:schemeClr val="accent1"/>
          </a:solidFill>
          <a:ln w="9525" cap="flat" cmpd="sng" algn="ctr">
            <a:solidFill>
              <a:srgbClr val="008000"/>
            </a:solidFill>
            <a:prstDash val="solid"/>
            <a:round/>
            <a:headEnd type="none" w="med" len="med"/>
            <a:tailEnd type="triangle"/>
          </a:ln>
          <a:effectLst/>
        </p:spPr>
      </p:cxnSp>
      <p:sp>
        <p:nvSpPr>
          <p:cNvPr id="10" name="TextBox 9">
            <a:extLst>
              <a:ext uri="{FF2B5EF4-FFF2-40B4-BE49-F238E27FC236}">
                <a16:creationId xmlns:a16="http://schemas.microsoft.com/office/drawing/2014/main" id="{C432E555-957A-0CB4-4723-5DCE0E978C75}"/>
              </a:ext>
            </a:extLst>
          </p:cNvPr>
          <p:cNvSpPr txBox="1"/>
          <p:nvPr/>
        </p:nvSpPr>
        <p:spPr>
          <a:xfrm>
            <a:off x="2632117" y="4186873"/>
            <a:ext cx="3879764" cy="584775"/>
          </a:xfrm>
          <a:prstGeom prst="rect">
            <a:avLst/>
          </a:prstGeom>
          <a:noFill/>
        </p:spPr>
        <p:txBody>
          <a:bodyPr wrap="square" rtlCol="0">
            <a:spAutoFit/>
          </a:bodyPr>
          <a:lstStyle/>
          <a:p>
            <a:r>
              <a:rPr lang="en-US" sz="1600" b="0" u="none" dirty="0">
                <a:solidFill>
                  <a:schemeClr val="accent6"/>
                </a:solidFill>
                <a:latin typeface="Arial" pitchFamily="34" charset="0"/>
                <a:cs typeface="Arial" pitchFamily="34" charset="0"/>
              </a:rPr>
              <a:t>NM employment:   118.6 to 133.1 million</a:t>
            </a:r>
          </a:p>
          <a:p>
            <a:r>
              <a:rPr lang="en-US" sz="1600" b="0" u="none" dirty="0">
                <a:solidFill>
                  <a:schemeClr val="accent6"/>
                </a:solidFill>
                <a:latin typeface="Arial" pitchFamily="34" charset="0"/>
                <a:cs typeface="Arial" pitchFamily="34" charset="0"/>
              </a:rPr>
              <a:t>M employment: 	18.3 to   15.4 million</a:t>
            </a:r>
          </a:p>
        </p:txBody>
      </p:sp>
    </p:spTree>
    <p:extLst>
      <p:ext uri="{BB962C8B-B14F-4D97-AF65-F5344CB8AC3E}">
        <p14:creationId xmlns:p14="http://schemas.microsoft.com/office/powerpoint/2010/main" val="2728997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67E2D7-0E94-E476-F4A7-A61B6C282E1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AD5E88-BC3B-DC07-CD97-7CBB4B9BEC0E}"/>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14</a:t>
            </a:fld>
            <a:endParaRPr lang="en-GB" dirty="0"/>
          </a:p>
        </p:txBody>
      </p:sp>
      <p:sp>
        <p:nvSpPr>
          <p:cNvPr id="5" name="TextBox 4">
            <a:extLst>
              <a:ext uri="{FF2B5EF4-FFF2-40B4-BE49-F238E27FC236}">
                <a16:creationId xmlns:a16="http://schemas.microsoft.com/office/drawing/2014/main" id="{ABE769FD-9EA6-675C-13A6-93CAE429E0AA}"/>
              </a:ext>
            </a:extLst>
          </p:cNvPr>
          <p:cNvSpPr txBox="1"/>
          <p:nvPr/>
        </p:nvSpPr>
        <p:spPr>
          <a:xfrm>
            <a:off x="2632117" y="4186873"/>
            <a:ext cx="3879764" cy="338554"/>
          </a:xfrm>
          <a:prstGeom prst="rect">
            <a:avLst/>
          </a:prstGeom>
          <a:noFill/>
        </p:spPr>
        <p:txBody>
          <a:bodyPr wrap="square" rtlCol="0">
            <a:spAutoFit/>
          </a:bodyPr>
          <a:lstStyle/>
          <a:p>
            <a:pPr algn="ctr"/>
            <a:r>
              <a:rPr lang="en-US" sz="1600" b="0" u="none" dirty="0">
                <a:solidFill>
                  <a:schemeClr val="accent6"/>
                </a:solidFill>
                <a:latin typeface="Arial" pitchFamily="34" charset="0"/>
                <a:cs typeface="Arial" pitchFamily="34" charset="0"/>
              </a:rPr>
              <a:t>Net </a:t>
            </a:r>
            <a:r>
              <a:rPr lang="en-US" sz="1600" b="0" u="none" dirty="0" err="1">
                <a:solidFill>
                  <a:schemeClr val="accent6"/>
                </a:solidFill>
                <a:latin typeface="Arial" pitchFamily="34" charset="0"/>
                <a:cs typeface="Arial" pitchFamily="34" charset="0"/>
              </a:rPr>
              <a:t>M</a:t>
            </a:r>
            <a:r>
              <a:rPr lang="en-US" sz="1600" b="0" u="none" dirty="0" err="1">
                <a:solidFill>
                  <a:srgbClr val="00B0F0"/>
                </a:solidFill>
                <a:latin typeface="Wingdings 3" panose="05040102010807070707" pitchFamily="18" charset="2"/>
              </a:rPr>
              <a:t>g</a:t>
            </a:r>
            <a:r>
              <a:rPr lang="en-US" sz="1600" b="0" u="none" dirty="0" err="1">
                <a:solidFill>
                  <a:schemeClr val="accent6"/>
                </a:solidFill>
                <a:latin typeface="Arial" pitchFamily="34" charset="0"/>
                <a:cs typeface="Arial" pitchFamily="34" charset="0"/>
              </a:rPr>
              <a:t>NM</a:t>
            </a:r>
            <a:r>
              <a:rPr lang="en-US" sz="1600" b="0" u="none" dirty="0">
                <a:solidFill>
                  <a:schemeClr val="accent6"/>
                </a:solidFill>
                <a:latin typeface="Arial" pitchFamily="34" charset="0"/>
                <a:cs typeface="Arial" pitchFamily="34" charset="0"/>
              </a:rPr>
              <a:t> flow of 1.9 million (=5.8-3.9)</a:t>
            </a:r>
          </a:p>
        </p:txBody>
      </p:sp>
      <p:sp>
        <p:nvSpPr>
          <p:cNvPr id="11" name="Title 1">
            <a:extLst>
              <a:ext uri="{FF2B5EF4-FFF2-40B4-BE49-F238E27FC236}">
                <a16:creationId xmlns:a16="http://schemas.microsoft.com/office/drawing/2014/main" id="{10F60D3F-5D88-581A-99D2-60DC6665075B}"/>
              </a:ext>
            </a:extLst>
          </p:cNvPr>
          <p:cNvSpPr>
            <a:spLocks noGrp="1"/>
          </p:cNvSpPr>
          <p:nvPr>
            <p:ph type="title"/>
          </p:nvPr>
        </p:nvSpPr>
        <p:spPr>
          <a:xfrm>
            <a:off x="354013" y="274638"/>
            <a:ext cx="8437562" cy="723900"/>
          </a:xfrm>
        </p:spPr>
        <p:txBody>
          <a:bodyPr/>
          <a:lstStyle/>
          <a:p>
            <a:r>
              <a:rPr lang="en-US" dirty="0"/>
              <a:t>Net </a:t>
            </a:r>
            <a:r>
              <a:rPr lang="en-US" dirty="0" err="1"/>
              <a:t>M</a:t>
            </a:r>
            <a:r>
              <a:rPr lang="en-US" sz="2400" b="0" u="none" dirty="0" err="1">
                <a:solidFill>
                  <a:srgbClr val="00B0F0"/>
                </a:solidFill>
                <a:latin typeface="Wingdings 3" panose="05040102010807070707" pitchFamily="18" charset="2"/>
              </a:rPr>
              <a:t>g</a:t>
            </a:r>
            <a:r>
              <a:rPr lang="en-US" dirty="0" err="1"/>
              <a:t>NM</a:t>
            </a:r>
            <a:r>
              <a:rPr lang="en-US" dirty="0"/>
              <a:t> Reallocation, </a:t>
            </a:r>
            <a:r>
              <a:rPr lang="en-US" dirty="0">
                <a:solidFill>
                  <a:schemeClr val="accent6"/>
                </a:solidFill>
              </a:rPr>
              <a:t>2000</a:t>
            </a:r>
            <a:r>
              <a:rPr lang="en-US" dirty="0">
                <a:solidFill>
                  <a:schemeClr val="accent6"/>
                </a:solidFill>
                <a:latin typeface="Wingdings 3" panose="05040102010807070707" pitchFamily="18" charset="2"/>
              </a:rPr>
              <a:t>g</a:t>
            </a:r>
            <a:r>
              <a:rPr lang="en-US" dirty="0">
                <a:solidFill>
                  <a:schemeClr val="accent6"/>
                </a:solidFill>
              </a:rPr>
              <a:t>2007 </a:t>
            </a:r>
            <a:br>
              <a:rPr lang="en-US" dirty="0">
                <a:solidFill>
                  <a:schemeClr val="accent6"/>
                </a:solidFill>
              </a:rPr>
            </a:br>
            <a:r>
              <a:rPr lang="en-US" sz="1400" dirty="0"/>
              <a:t>All Workers in 46 State Sample</a:t>
            </a:r>
            <a:endParaRPr lang="en-US" dirty="0"/>
          </a:p>
        </p:txBody>
      </p:sp>
      <p:graphicFrame>
        <p:nvGraphicFramePr>
          <p:cNvPr id="4" name="Object 3">
            <a:extLst>
              <a:ext uri="{FF2B5EF4-FFF2-40B4-BE49-F238E27FC236}">
                <a16:creationId xmlns:a16="http://schemas.microsoft.com/office/drawing/2014/main" id="{BD655FC8-ACD6-6F29-6247-1B2BB01C59C1}"/>
              </a:ext>
            </a:extLst>
          </p:cNvPr>
          <p:cNvGraphicFramePr>
            <a:graphicFrameLocks noChangeAspect="1"/>
          </p:cNvGraphicFramePr>
          <p:nvPr>
            <p:extLst>
              <p:ext uri="{D42A27DB-BD31-4B8C-83A1-F6EECF244321}">
                <p14:modId xmlns:p14="http://schemas.microsoft.com/office/powerpoint/2010/main" val="4114627667"/>
              </p:ext>
            </p:extLst>
          </p:nvPr>
        </p:nvGraphicFramePr>
        <p:xfrm>
          <a:off x="1608939" y="1792707"/>
          <a:ext cx="5926121" cy="2049379"/>
        </p:xfrm>
        <a:graphic>
          <a:graphicData uri="http://schemas.openxmlformats.org/presentationml/2006/ole">
            <mc:AlternateContent xmlns:mc="http://schemas.openxmlformats.org/markup-compatibility/2006">
              <mc:Choice xmlns:v="urn:schemas-microsoft-com:vml" Requires="v">
                <p:oleObj name="Worksheet" r:id="rId2" imgW="3305114" imgH="1143000" progId="Excel.Sheet.12">
                  <p:embed/>
                </p:oleObj>
              </mc:Choice>
              <mc:Fallback>
                <p:oleObj name="Worksheet" r:id="rId2" imgW="3305114" imgH="1143000" progId="Excel.Sheet.12">
                  <p:embed/>
                  <p:pic>
                    <p:nvPicPr>
                      <p:cNvPr id="6" name="Object 5">
                        <a:extLst>
                          <a:ext uri="{FF2B5EF4-FFF2-40B4-BE49-F238E27FC236}">
                            <a16:creationId xmlns:a16="http://schemas.microsoft.com/office/drawing/2014/main" id="{D5C9C7F4-F8B5-AC83-1519-0BD8AF291F9E}"/>
                          </a:ext>
                        </a:extLst>
                      </p:cNvPr>
                      <p:cNvPicPr/>
                      <p:nvPr/>
                    </p:nvPicPr>
                    <p:blipFill>
                      <a:blip r:embed="rId3"/>
                      <a:stretch>
                        <a:fillRect/>
                      </a:stretch>
                    </p:blipFill>
                    <p:spPr>
                      <a:xfrm>
                        <a:off x="1608939" y="1792707"/>
                        <a:ext cx="5926121" cy="2049379"/>
                      </a:xfrm>
                      <a:prstGeom prst="rect">
                        <a:avLst/>
                      </a:prstGeom>
                    </p:spPr>
                  </p:pic>
                </p:oleObj>
              </mc:Fallback>
            </mc:AlternateContent>
          </a:graphicData>
        </a:graphic>
      </p:graphicFrame>
    </p:spTree>
    <p:extLst>
      <p:ext uri="{BB962C8B-B14F-4D97-AF65-F5344CB8AC3E}">
        <p14:creationId xmlns:p14="http://schemas.microsoft.com/office/powerpoint/2010/main" val="896484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dirty="0">
                <a:solidFill>
                  <a:schemeClr val="bg1">
                    <a:lumMod val="65000"/>
                  </a:schemeClr>
                </a:solidFill>
              </a:rPr>
              <a:t>Introduction </a:t>
            </a:r>
          </a:p>
          <a:p>
            <a:endParaRPr lang="en-US" dirty="0"/>
          </a:p>
          <a:p>
            <a:r>
              <a:rPr lang="en-US" dirty="0">
                <a:solidFill>
                  <a:schemeClr val="bg1">
                    <a:lumMod val="65000"/>
                  </a:schemeClr>
                </a:solidFill>
              </a:rPr>
              <a:t>Data</a:t>
            </a:r>
          </a:p>
          <a:p>
            <a:endParaRPr lang="en-US" dirty="0">
              <a:solidFill>
                <a:schemeClr val="bg1">
                  <a:lumMod val="65000"/>
                </a:schemeClr>
              </a:solidFill>
            </a:endParaRPr>
          </a:p>
          <a:p>
            <a:r>
              <a:rPr lang="en-US" dirty="0" err="1">
                <a:solidFill>
                  <a:schemeClr val="bg1">
                    <a:lumMod val="65000"/>
                  </a:schemeClr>
                </a:solidFill>
              </a:rPr>
              <a:t>M</a:t>
            </a:r>
            <a:r>
              <a:rPr lang="en-US" sz="2000" b="0" u="none" dirty="0" err="1">
                <a:solidFill>
                  <a:schemeClr val="bg1">
                    <a:lumMod val="65000"/>
                  </a:schemeClr>
                </a:solidFill>
                <a:latin typeface="Wingdings 3" panose="05040102010807070707" pitchFamily="18" charset="2"/>
              </a:rPr>
              <a:t>g</a:t>
            </a:r>
            <a:r>
              <a:rPr lang="en-US" dirty="0" err="1">
                <a:solidFill>
                  <a:schemeClr val="bg1">
                    <a:lumMod val="65000"/>
                  </a:schemeClr>
                </a:solidFill>
              </a:rPr>
              <a:t>NM</a:t>
            </a:r>
            <a:r>
              <a:rPr lang="en-US" dirty="0">
                <a:solidFill>
                  <a:schemeClr val="bg1">
                    <a:lumMod val="65000"/>
                  </a:schemeClr>
                </a:solidFill>
              </a:rPr>
              <a:t> Reallocation 2000-2007</a:t>
            </a:r>
          </a:p>
          <a:p>
            <a:endParaRPr lang="en-US" dirty="0">
              <a:solidFill>
                <a:schemeClr val="bg1">
                  <a:lumMod val="65000"/>
                </a:schemeClr>
              </a:solidFill>
            </a:endParaRPr>
          </a:p>
          <a:p>
            <a:r>
              <a:rPr lang="en-US" dirty="0">
                <a:solidFill>
                  <a:schemeClr val="accent6"/>
                </a:solidFill>
              </a:rPr>
              <a:t>Exposure to PNTR</a:t>
            </a:r>
          </a:p>
          <a:p>
            <a:endParaRPr lang="en-US" dirty="0">
              <a:solidFill>
                <a:schemeClr val="accent6"/>
              </a:solidFill>
            </a:endParaRPr>
          </a:p>
          <a:p>
            <a:r>
              <a:rPr lang="en-US" dirty="0">
                <a:solidFill>
                  <a:schemeClr val="bg1">
                    <a:lumMod val="65000"/>
                  </a:schemeClr>
                </a:solidFill>
              </a:rPr>
              <a:t>Baseline DID Results</a:t>
            </a:r>
          </a:p>
          <a:p>
            <a:endParaRPr lang="en-US" dirty="0">
              <a:solidFill>
                <a:schemeClr val="bg1">
                  <a:lumMod val="65000"/>
                </a:schemeClr>
              </a:solidFill>
            </a:endParaRPr>
          </a:p>
          <a:p>
            <a:r>
              <a:rPr lang="en-US" dirty="0">
                <a:solidFill>
                  <a:schemeClr val="bg1">
                    <a:lumMod val="65000"/>
                  </a:schemeClr>
                </a:solidFill>
              </a:rPr>
              <a:t>Alternate specifications</a:t>
            </a:r>
          </a:p>
          <a:p>
            <a:pPr marL="0" indent="0">
              <a:buNone/>
            </a:pPr>
            <a:endParaRPr lang="en-US" dirty="0">
              <a:solidFill>
                <a:schemeClr val="bg1">
                  <a:lumMod val="65000"/>
                </a:schemeClr>
              </a:solidFill>
            </a:endParaRPr>
          </a:p>
          <a:p>
            <a:r>
              <a:rPr lang="en-US" dirty="0">
                <a:solidFill>
                  <a:schemeClr val="bg1">
                    <a:lumMod val="65000"/>
                  </a:schemeClr>
                </a:solidFill>
              </a:rPr>
              <a:t>Conclusion</a:t>
            </a:r>
          </a:p>
          <a:p>
            <a:endParaRPr lang="en-US" dirty="0">
              <a:solidFill>
                <a:schemeClr val="bg1">
                  <a:lumMod val="50000"/>
                </a:schemeClr>
              </a:solidFill>
            </a:endParaRPr>
          </a:p>
          <a:p>
            <a:pPr marL="0" indent="0">
              <a:buNone/>
            </a:pPr>
            <a:endParaRPr lang="en-US" dirty="0">
              <a:solidFill>
                <a:schemeClr val="bg1">
                  <a:lumMod val="50000"/>
                </a:schemeClr>
              </a:solidFill>
            </a:endParaRPr>
          </a:p>
          <a:p>
            <a:endParaRPr lang="en-US" dirty="0"/>
          </a:p>
        </p:txBody>
      </p:sp>
      <p:sp>
        <p:nvSpPr>
          <p:cNvPr id="4" name="Slide Number Placeholder 3"/>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15</a:t>
            </a:fld>
            <a:endParaRPr lang="en-GB" dirty="0"/>
          </a:p>
        </p:txBody>
      </p:sp>
    </p:spTree>
    <p:extLst>
      <p:ext uri="{BB962C8B-B14F-4D97-AF65-F5344CB8AC3E}">
        <p14:creationId xmlns:p14="http://schemas.microsoft.com/office/powerpoint/2010/main" val="3671983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“Own” Exposure to PNTR</a:t>
            </a:r>
            <a:endParaRPr lang="en-US" sz="1600" dirty="0">
              <a:solidFill>
                <a:srgbClr val="00B0F0"/>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54013" y="1089025"/>
                <a:ext cx="8437562" cy="5472549"/>
              </a:xfrm>
            </p:spPr>
            <p:txBody>
              <a:bodyPr/>
              <a:lstStyle/>
              <a:p>
                <a:r>
                  <a:rPr lang="en-US" dirty="0"/>
                  <a:t>US grants China Permanent Normal Trade Relations (PNTR) in 2000</a:t>
                </a:r>
              </a:p>
              <a:p>
                <a:pPr lvl="1"/>
                <a:r>
                  <a:rPr lang="en-US" dirty="0"/>
                  <a:t>Ends regime of </a:t>
                </a:r>
                <a:r>
                  <a:rPr lang="en-US" i="1" u="sng" dirty="0"/>
                  <a:t>annual</a:t>
                </a:r>
                <a:r>
                  <a:rPr lang="en-US" dirty="0"/>
                  <a:t> renewal of China’s MFN access to US</a:t>
                </a:r>
              </a:p>
              <a:p>
                <a:pPr lvl="1"/>
                <a:r>
                  <a:rPr lang="en-US" dirty="0"/>
                  <a:t>Effectively eliminates possibility of a trade war (</a:t>
                </a:r>
                <a:r>
                  <a:rPr lang="en-US" dirty="0">
                    <a:solidFill>
                      <a:schemeClr val="bg1">
                        <a:lumMod val="50000"/>
                      </a:schemeClr>
                    </a:solidFill>
                  </a:rPr>
                  <a:t>until Trump</a:t>
                </a:r>
                <a:r>
                  <a:rPr lang="en-US" dirty="0"/>
                  <a:t>)</a:t>
                </a:r>
              </a:p>
              <a:p>
                <a:pPr lvl="1"/>
                <a:r>
                  <a:rPr lang="en-US" dirty="0"/>
                  <a:t>Increases incentives for US-China integration</a:t>
                </a:r>
              </a:p>
              <a:p>
                <a:endParaRPr lang="en-US" dirty="0"/>
              </a:p>
              <a:p>
                <a:r>
                  <a:rPr lang="en-US" dirty="0"/>
                  <a:t>“</a:t>
                </a:r>
                <a:r>
                  <a:rPr lang="en-US" u="sng" dirty="0"/>
                  <a:t>Own</a:t>
                </a:r>
                <a:r>
                  <a:rPr lang="en-US" dirty="0"/>
                  <a:t>”-industry </a:t>
                </a:r>
                <a14:m>
                  <m:oMath xmlns:m="http://schemas.openxmlformats.org/officeDocument/2006/math">
                    <m:r>
                      <a:rPr lang="en-US" i="1" dirty="0" smtClean="0">
                        <a:solidFill>
                          <a:srgbClr val="00B0F0"/>
                        </a:solidFill>
                        <a:latin typeface="Cambria Math" panose="02040503050406030204" pitchFamily="18" charset="0"/>
                      </a:rPr>
                      <m:t>𝑖</m:t>
                    </m:r>
                  </m:oMath>
                </a14:m>
                <a:r>
                  <a:rPr lang="en-US" dirty="0"/>
                  <a:t> exposure is the “NTR Gap” of the workers’ plant: </a:t>
                </a:r>
              </a:p>
              <a:p>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𝐺𝑎𝑝</m:t>
                              </m:r>
                            </m:e>
                            <m:sub>
                              <m:r>
                                <a:rPr lang="en-US" i="1">
                                  <a:latin typeface="Cambria Math" panose="02040503050406030204" pitchFamily="18" charset="0"/>
                                </a:rPr>
                                <m:t>𝑖</m:t>
                              </m:r>
                            </m:sub>
                          </m:sSub>
                        </m:e>
                        <m:sup>
                          <m:r>
                            <a:rPr lang="en-US" i="1">
                              <a:latin typeface="Cambria Math" panose="02040503050406030204" pitchFamily="18" charset="0"/>
                            </a:rPr>
                            <m:t>𝑂𝑤𝑛</m:t>
                          </m:r>
                        </m:sup>
                      </m:sSup>
                      <m:r>
                        <a:rPr lang="en-US" i="1">
                          <a:latin typeface="Cambria Math" panose="02040503050406030204" pitchFamily="18" charset="0"/>
                        </a:rPr>
                        <m:t>=</m:t>
                      </m:r>
                      <m:r>
                        <a:rPr lang="en-US" i="1">
                          <a:latin typeface="Cambria Math" panose="02040503050406030204" pitchFamily="18" charset="0"/>
                        </a:rPr>
                        <m:t>𝑁𝑜𝑛</m:t>
                      </m:r>
                      <m:r>
                        <a:rPr lang="en-US" i="1">
                          <a:latin typeface="Cambria Math" panose="02040503050406030204" pitchFamily="18" charset="0"/>
                        </a:rPr>
                        <m:t> </m:t>
                      </m:r>
                      <m:r>
                        <a:rPr lang="en-US" i="1">
                          <a:latin typeface="Cambria Math" panose="02040503050406030204" pitchFamily="18" charset="0"/>
                        </a:rPr>
                        <m:t>𝑁𝑇𝑅</m:t>
                      </m:r>
                      <m:r>
                        <a:rPr lang="en-US" i="1">
                          <a:latin typeface="Cambria Math" panose="02040503050406030204" pitchFamily="18" charset="0"/>
                        </a:rPr>
                        <m:t> </m:t>
                      </m:r>
                      <m:r>
                        <a:rPr lang="en-US" i="1">
                          <a:latin typeface="Cambria Math" panose="02040503050406030204" pitchFamily="18" charset="0"/>
                        </a:rPr>
                        <m:t>𝑅𝑎𝑡</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𝑁𝑇𝑅</m:t>
                      </m:r>
                      <m:r>
                        <a:rPr lang="en-US" i="1">
                          <a:latin typeface="Cambria Math" panose="02040503050406030204" pitchFamily="18" charset="0"/>
                        </a:rPr>
                        <m:t> </m:t>
                      </m:r>
                      <m:r>
                        <a:rPr lang="en-US" i="1">
                          <a:latin typeface="Cambria Math" panose="02040503050406030204" pitchFamily="18" charset="0"/>
                        </a:rPr>
                        <m:t>𝑅𝑎𝑡</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sub>
                      </m:sSub>
                    </m:oMath>
                  </m:oMathPara>
                </a14:m>
                <a:endParaRPr lang="en-US" dirty="0"/>
              </a:p>
              <a:p>
                <a:endParaRPr lang="en-US" dirty="0"/>
              </a:p>
              <a:p>
                <a:endParaRPr lang="en-US" dirty="0"/>
              </a:p>
              <a:p>
                <a:endParaRPr lang="en-US" dirty="0"/>
              </a:p>
              <a:p>
                <a:pPr>
                  <a:spcAft>
                    <a:spcPts val="600"/>
                  </a:spcAft>
                </a:pPr>
                <a:r>
                  <a:rPr lang="en-US" dirty="0">
                    <a:solidFill>
                      <a:schemeClr val="accent6"/>
                    </a:solidFill>
                  </a:rPr>
                  <a:t>“</a:t>
                </a:r>
                <a:r>
                  <a:rPr lang="en-US" u="sng" dirty="0">
                    <a:solidFill>
                      <a:schemeClr val="accent6"/>
                    </a:solidFill>
                  </a:rPr>
                  <a:t>Own</a:t>
                </a:r>
                <a:r>
                  <a:rPr lang="en-US" dirty="0">
                    <a:solidFill>
                      <a:schemeClr val="accent6"/>
                    </a:solidFill>
                  </a:rPr>
                  <a:t>”-county </a:t>
                </a:r>
                <a14:m>
                  <m:oMath xmlns:m="http://schemas.openxmlformats.org/officeDocument/2006/math">
                    <m:r>
                      <a:rPr lang="en-US" i="1" dirty="0">
                        <a:solidFill>
                          <a:srgbClr val="00B0F0"/>
                        </a:solidFill>
                        <a:latin typeface="Cambria Math" panose="02040503050406030204" pitchFamily="18" charset="0"/>
                      </a:rPr>
                      <m:t>𝑐</m:t>
                    </m:r>
                    <m:r>
                      <a:rPr lang="en-US" i="1" dirty="0">
                        <a:solidFill>
                          <a:srgbClr val="00B0F0"/>
                        </a:solidFill>
                        <a:latin typeface="Cambria Math" panose="02040503050406030204" pitchFamily="18" charset="0"/>
                      </a:rPr>
                      <m:t> </m:t>
                    </m:r>
                  </m:oMath>
                </a14:m>
                <a:r>
                  <a:rPr lang="en-US" dirty="0">
                    <a:solidFill>
                      <a:schemeClr val="accent6"/>
                    </a:solidFill>
                  </a:rPr>
                  <a:t> exposure is the NTR Gap of the worker’s county </a:t>
                </a:r>
              </a:p>
              <a:p>
                <a:pPr marL="457200" lvl="1"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𝐺𝑎𝑝</m:t>
                              </m:r>
                            </m:e>
                            <m:sub>
                              <m:r>
                                <a:rPr lang="en-US" i="1">
                                  <a:latin typeface="Cambria Math" panose="02040503050406030204" pitchFamily="18" charset="0"/>
                                </a:rPr>
                                <m:t>𝑐</m:t>
                              </m:r>
                            </m:sub>
                          </m:sSub>
                        </m:e>
                        <m:sup>
                          <m:r>
                            <a:rPr lang="en-US" i="1">
                              <a:latin typeface="Cambria Math" panose="02040503050406030204" pitchFamily="18" charset="0"/>
                            </a:rPr>
                            <m:t>𝑂𝑤𝑛</m:t>
                          </m:r>
                        </m:sup>
                      </m:sSup>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f>
                            <m:fPr>
                              <m:ctrlPr>
                                <a:rPr lang="en-US" i="1">
                                  <a:latin typeface="Cambria Math" panose="02040503050406030204" pitchFamily="18" charset="0"/>
                                </a:rPr>
                              </m:ctrlPr>
                            </m:fPr>
                            <m:num>
                              <m:r>
                                <a:rPr lang="en-US" i="1">
                                  <a:latin typeface="Cambria Math" panose="02040503050406030204" pitchFamily="18" charset="0"/>
                                </a:rPr>
                                <m:t>𝐸𝑚</m:t>
                              </m:r>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𝑖𝑐</m:t>
                                  </m:r>
                                </m:sub>
                                <m:sup>
                                  <m:r>
                                    <a:rPr lang="en-US" i="1">
                                      <a:latin typeface="Cambria Math" panose="02040503050406030204" pitchFamily="18" charset="0"/>
                                    </a:rPr>
                                    <m:t>1990</m:t>
                                  </m:r>
                                </m:sup>
                              </m:sSubSup>
                            </m:num>
                            <m:den>
                              <m:r>
                                <a:rPr lang="en-US" i="1">
                                  <a:latin typeface="Cambria Math" panose="02040503050406030204" pitchFamily="18" charset="0"/>
                                </a:rPr>
                                <m:t>𝐸𝑚</m:t>
                              </m:r>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𝑐</m:t>
                                  </m:r>
                                </m:sub>
                                <m:sup>
                                  <m:r>
                                    <a:rPr lang="en-US" i="1">
                                      <a:latin typeface="Cambria Math" panose="02040503050406030204" pitchFamily="18" charset="0"/>
                                    </a:rPr>
                                    <m:t>1990</m:t>
                                  </m:r>
                                </m:sup>
                              </m:sSubSup>
                            </m:den>
                          </m:f>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𝐺𝑎𝑝</m:t>
                                  </m:r>
                                </m:e>
                                <m:sub>
                                  <m:r>
                                    <a:rPr lang="en-US" i="1">
                                      <a:latin typeface="Cambria Math" panose="02040503050406030204" pitchFamily="18" charset="0"/>
                                    </a:rPr>
                                    <m:t>𝑖</m:t>
                                  </m:r>
                                </m:sub>
                              </m:sSub>
                            </m:e>
                            <m:sup>
                              <m:r>
                                <a:rPr lang="en-US" i="1">
                                  <a:latin typeface="Cambria Math" panose="02040503050406030204" pitchFamily="18" charset="0"/>
                                </a:rPr>
                                <m:t>𝑂𝑤𝑛</m:t>
                              </m:r>
                            </m:sup>
                          </m:sSup>
                        </m:e>
                      </m:nary>
                    </m:oMath>
                  </m:oMathPara>
                </a14:m>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54013" y="1089025"/>
                <a:ext cx="8437562" cy="5472549"/>
              </a:xfrm>
              <a:blipFill>
                <a:blip r:embed="rId3"/>
                <a:stretch>
                  <a:fillRect l="-650" t="-557"/>
                </a:stretch>
              </a:blipFill>
            </p:spPr>
            <p:txBody>
              <a:bodyPr/>
              <a:lstStyle/>
              <a:p>
                <a:r>
                  <a:rPr lang="en-US">
                    <a:noFill/>
                  </a:rPr>
                  <a:t> </a:t>
                </a:r>
              </a:p>
            </p:txBody>
          </p:sp>
        </mc:Fallback>
      </mc:AlternateContent>
      <p:sp>
        <p:nvSpPr>
          <p:cNvPr id="4" name="Slide Number Placeholder 3"/>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16</a:t>
            </a:fld>
            <a:endParaRPr lang="en-GB" dirty="0"/>
          </a:p>
        </p:txBody>
      </p:sp>
      <p:sp>
        <p:nvSpPr>
          <p:cNvPr id="5" name="TextBox 4">
            <a:extLst>
              <a:ext uri="{FF2B5EF4-FFF2-40B4-BE49-F238E27FC236}">
                <a16:creationId xmlns:a16="http://schemas.microsoft.com/office/drawing/2014/main" id="{B9DE9581-C3B8-091F-E317-1061466A543B}"/>
              </a:ext>
            </a:extLst>
          </p:cNvPr>
          <p:cNvSpPr txBox="1"/>
          <p:nvPr/>
        </p:nvSpPr>
        <p:spPr>
          <a:xfrm>
            <a:off x="5478375" y="4280270"/>
            <a:ext cx="1398475" cy="600164"/>
          </a:xfrm>
          <a:prstGeom prst="rect">
            <a:avLst/>
          </a:prstGeom>
          <a:noFill/>
        </p:spPr>
        <p:txBody>
          <a:bodyPr wrap="square" rtlCol="0">
            <a:spAutoFit/>
          </a:bodyPr>
          <a:lstStyle/>
          <a:p>
            <a:pPr algn="ctr"/>
            <a:r>
              <a:rPr lang="en-US" sz="1100" b="0" u="none" dirty="0">
                <a:solidFill>
                  <a:srgbClr val="0000FF"/>
                </a:solidFill>
                <a:latin typeface="Arial" panose="020B0604020202020204" pitchFamily="34" charset="0"/>
                <a:cs typeface="Arial" panose="020B0604020202020204" pitchFamily="34" charset="0"/>
              </a:rPr>
              <a:t>Low tariff rate under annual renewal</a:t>
            </a:r>
          </a:p>
        </p:txBody>
      </p:sp>
      <p:cxnSp>
        <p:nvCxnSpPr>
          <p:cNvPr id="7" name="Straight Arrow Connector 6">
            <a:extLst>
              <a:ext uri="{FF2B5EF4-FFF2-40B4-BE49-F238E27FC236}">
                <a16:creationId xmlns:a16="http://schemas.microsoft.com/office/drawing/2014/main" id="{17D57E5A-4AB2-291D-5B10-2CE58C338A8F}"/>
              </a:ext>
            </a:extLst>
          </p:cNvPr>
          <p:cNvCxnSpPr>
            <a:cxnSpLocks/>
          </p:cNvCxnSpPr>
          <p:nvPr/>
        </p:nvCxnSpPr>
        <p:spPr bwMode="auto">
          <a:xfrm flipV="1">
            <a:off x="6177612" y="4001763"/>
            <a:ext cx="0" cy="288297"/>
          </a:xfrm>
          <a:prstGeom prst="straightConnector1">
            <a:avLst/>
          </a:prstGeom>
          <a:solidFill>
            <a:schemeClr val="accent1"/>
          </a:solidFill>
          <a:ln w="9525" cap="flat" cmpd="sng" algn="ctr">
            <a:solidFill>
              <a:srgbClr val="0000FF"/>
            </a:solidFill>
            <a:prstDash val="solid"/>
            <a:round/>
            <a:headEnd type="none" w="med" len="med"/>
            <a:tailEnd type="triangle"/>
          </a:ln>
          <a:effectLst/>
        </p:spPr>
      </p:cxnSp>
      <p:sp>
        <p:nvSpPr>
          <p:cNvPr id="11" name="TextBox 10">
            <a:extLst>
              <a:ext uri="{FF2B5EF4-FFF2-40B4-BE49-F238E27FC236}">
                <a16:creationId xmlns:a16="http://schemas.microsoft.com/office/drawing/2014/main" id="{E264B8C2-8A65-A3E8-D722-11F8C2D33EF5}"/>
              </a:ext>
            </a:extLst>
          </p:cNvPr>
          <p:cNvSpPr txBox="1"/>
          <p:nvPr/>
        </p:nvSpPr>
        <p:spPr>
          <a:xfrm>
            <a:off x="3491762" y="4280270"/>
            <a:ext cx="1398475" cy="600164"/>
          </a:xfrm>
          <a:prstGeom prst="rect">
            <a:avLst/>
          </a:prstGeom>
          <a:noFill/>
        </p:spPr>
        <p:txBody>
          <a:bodyPr wrap="square" rtlCol="0">
            <a:spAutoFit/>
          </a:bodyPr>
          <a:lstStyle/>
          <a:p>
            <a:pPr algn="ctr"/>
            <a:r>
              <a:rPr lang="en-US" sz="1100" b="0" u="none" dirty="0">
                <a:solidFill>
                  <a:srgbClr val="0000FF"/>
                </a:solidFill>
                <a:latin typeface="Arial" panose="020B0604020202020204" pitchFamily="34" charset="0"/>
                <a:cs typeface="Arial" panose="020B0604020202020204" pitchFamily="34" charset="0"/>
              </a:rPr>
              <a:t>High tariff rate If annual renewal fails</a:t>
            </a:r>
          </a:p>
        </p:txBody>
      </p:sp>
      <p:cxnSp>
        <p:nvCxnSpPr>
          <p:cNvPr id="12" name="Straight Arrow Connector 11">
            <a:extLst>
              <a:ext uri="{FF2B5EF4-FFF2-40B4-BE49-F238E27FC236}">
                <a16:creationId xmlns:a16="http://schemas.microsoft.com/office/drawing/2014/main" id="{7FAB5DE4-010F-0C53-0404-E14EC5AB58C6}"/>
              </a:ext>
            </a:extLst>
          </p:cNvPr>
          <p:cNvCxnSpPr>
            <a:cxnSpLocks/>
          </p:cNvCxnSpPr>
          <p:nvPr/>
        </p:nvCxnSpPr>
        <p:spPr bwMode="auto">
          <a:xfrm flipV="1">
            <a:off x="4190999" y="4001763"/>
            <a:ext cx="0" cy="288297"/>
          </a:xfrm>
          <a:prstGeom prst="straightConnector1">
            <a:avLst/>
          </a:prstGeom>
          <a:solidFill>
            <a:schemeClr val="accent1"/>
          </a:solidFill>
          <a:ln w="9525" cap="flat" cmpd="sng" algn="ctr">
            <a:solidFill>
              <a:srgbClr val="0000FF"/>
            </a:solidFill>
            <a:prstDash val="solid"/>
            <a:round/>
            <a:headEnd type="none" w="med" len="med"/>
            <a:tailEnd type="triangle"/>
          </a:ln>
          <a:effectLst/>
        </p:spPr>
      </p:cxnSp>
    </p:spTree>
    <p:extLst>
      <p:ext uri="{BB962C8B-B14F-4D97-AF65-F5344CB8AC3E}">
        <p14:creationId xmlns:p14="http://schemas.microsoft.com/office/powerpoint/2010/main" val="1397083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subTnLst>
                                    <p:animClr clrSpc="rgb" dir="cw">
                                      <p:cBhvr override="childStyle">
                                        <p:cTn dur="1" fill="hold" display="0" masterRel="nextClick" afterEffect="1"/>
                                        <p:tgtEl>
                                          <p:spTgt spid="5"/>
                                        </p:tgtEl>
                                        <p:attrNameLst>
                                          <p:attrName>ppt_c</p:attrName>
                                        </p:attrNameLst>
                                      </p:cBhvr>
                                      <p:to>
                                        <a:schemeClr val="bg2"/>
                                      </p:to>
                                    </p:animClr>
                                  </p:sub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bg2"/>
                                      </p:to>
                                    </p:animClr>
                                  </p:sub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subTnLst>
                                    <p:animClr clrSpc="rgb" dir="cw">
                                      <p:cBhvr override="childStyle">
                                        <p:cTn dur="1" fill="hold" display="0" masterRel="nextClick" afterEffect="1"/>
                                        <p:tgtEl>
                                          <p:spTgt spid="11"/>
                                        </p:tgtEl>
                                        <p:attrNameLst>
                                          <p:attrName>ppt_c</p:attrName>
                                        </p:attrNameLst>
                                      </p:cBhvr>
                                      <p:to>
                                        <a:schemeClr val="bg2"/>
                                      </p:to>
                                    </p:animClr>
                                  </p:sub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subTnLst>
                                    <p:animClr clrSpc="rgb" dir="cw">
                                      <p:cBhvr override="childStyle">
                                        <p:cTn dur="1" fill="hold" display="0" masterRel="nextClick" afterEffect="1"/>
                                        <p:tgtEl>
                                          <p:spTgt spid="12"/>
                                        </p:tgtEl>
                                        <p:attrNameLst>
                                          <p:attrName>ppt_c</p:attrName>
                                        </p:attrNameLst>
                                      </p:cBhvr>
                                      <p:to>
                                        <a:schemeClr val="bg2"/>
                                      </p:to>
                                    </p:animClr>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7FF9742-9B2B-431C-A3FC-5FE4363F99EA}"/>
              </a:ext>
            </a:extLst>
          </p:cNvPr>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17</a:t>
            </a:fld>
            <a:endParaRPr lang="en-GB" dirty="0"/>
          </a:p>
        </p:txBody>
      </p:sp>
      <p:pic>
        <p:nvPicPr>
          <p:cNvPr id="5" name="Picture 4">
            <a:extLst>
              <a:ext uri="{FF2B5EF4-FFF2-40B4-BE49-F238E27FC236}">
                <a16:creationId xmlns:a16="http://schemas.microsoft.com/office/drawing/2014/main" id="{D0187F46-8F37-45CE-A64C-D0C7279CB234}"/>
              </a:ext>
            </a:extLst>
          </p:cNvPr>
          <p:cNvPicPr>
            <a:picLocks noChangeAspect="1"/>
          </p:cNvPicPr>
          <p:nvPr/>
        </p:nvPicPr>
        <p:blipFill rotWithShape="1">
          <a:blip r:embed="rId3"/>
          <a:srcRect b="9061"/>
          <a:stretch/>
        </p:blipFill>
        <p:spPr>
          <a:xfrm>
            <a:off x="1541048" y="630720"/>
            <a:ext cx="6061904" cy="5456997"/>
          </a:xfrm>
          <a:prstGeom prst="rect">
            <a:avLst/>
          </a:prstGeom>
        </p:spPr>
      </p:pic>
      <p:sp>
        <p:nvSpPr>
          <p:cNvPr id="3" name="TextBox 2">
            <a:extLst>
              <a:ext uri="{FF2B5EF4-FFF2-40B4-BE49-F238E27FC236}">
                <a16:creationId xmlns:a16="http://schemas.microsoft.com/office/drawing/2014/main" id="{1871B1DF-BE18-4DAF-9825-8D905757166D}"/>
              </a:ext>
            </a:extLst>
          </p:cNvPr>
          <p:cNvSpPr txBox="1"/>
          <p:nvPr/>
        </p:nvSpPr>
        <p:spPr>
          <a:xfrm>
            <a:off x="7031921" y="3000922"/>
            <a:ext cx="1188443" cy="307777"/>
          </a:xfrm>
          <a:prstGeom prst="rect">
            <a:avLst/>
          </a:prstGeom>
          <a:noFill/>
        </p:spPr>
        <p:txBody>
          <a:bodyPr wrap="square" rtlCol="0">
            <a:spAutoFit/>
          </a:bodyPr>
          <a:lstStyle/>
          <a:p>
            <a:r>
              <a:rPr lang="en-US" sz="1400" b="0" u="none" dirty="0">
                <a:latin typeface="Arial" pitchFamily="34" charset="0"/>
                <a:cs typeface="Arial" pitchFamily="34" charset="0"/>
              </a:rPr>
              <a:t>(All)</a:t>
            </a:r>
          </a:p>
        </p:txBody>
      </p:sp>
      <p:sp>
        <p:nvSpPr>
          <p:cNvPr id="6" name="TextBox 5">
            <a:extLst>
              <a:ext uri="{FF2B5EF4-FFF2-40B4-BE49-F238E27FC236}">
                <a16:creationId xmlns:a16="http://schemas.microsoft.com/office/drawing/2014/main" id="{FAE42626-853F-469C-A891-3316AA568172}"/>
              </a:ext>
            </a:extLst>
          </p:cNvPr>
          <p:cNvSpPr txBox="1"/>
          <p:nvPr/>
        </p:nvSpPr>
        <p:spPr>
          <a:xfrm>
            <a:off x="7138141" y="3273390"/>
            <a:ext cx="1188443" cy="307777"/>
          </a:xfrm>
          <a:prstGeom prst="rect">
            <a:avLst/>
          </a:prstGeom>
          <a:noFill/>
        </p:spPr>
        <p:txBody>
          <a:bodyPr wrap="square" rtlCol="0">
            <a:spAutoFit/>
          </a:bodyPr>
          <a:lstStyle/>
          <a:p>
            <a:r>
              <a:rPr lang="en-US" sz="1400" b="0" u="none" dirty="0">
                <a:latin typeface="Arial" pitchFamily="34" charset="0"/>
                <a:cs typeface="Arial" pitchFamily="34" charset="0"/>
              </a:rPr>
              <a:t>(M Only)</a:t>
            </a:r>
          </a:p>
        </p:txBody>
      </p:sp>
    </p:spTree>
    <p:extLst>
      <p:ext uri="{BB962C8B-B14F-4D97-AF65-F5344CB8AC3E}">
        <p14:creationId xmlns:p14="http://schemas.microsoft.com/office/powerpoint/2010/main" val="2451353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B7C54-67FC-49B8-AA9F-A3C660BAF092}"/>
              </a:ext>
            </a:extLst>
          </p:cNvPr>
          <p:cNvSpPr>
            <a:spLocks noGrp="1"/>
          </p:cNvSpPr>
          <p:nvPr>
            <p:ph type="title"/>
          </p:nvPr>
        </p:nvSpPr>
        <p:spPr/>
        <p:txBody>
          <a:bodyPr/>
          <a:lstStyle/>
          <a:p>
            <a:r>
              <a:rPr lang="en-US" dirty="0"/>
              <a:t>NTR Gap Examples</a:t>
            </a:r>
          </a:p>
        </p:txBody>
      </p:sp>
      <p:sp>
        <p:nvSpPr>
          <p:cNvPr id="3" name="Slide Number Placeholder 2">
            <a:extLst>
              <a:ext uri="{FF2B5EF4-FFF2-40B4-BE49-F238E27FC236}">
                <a16:creationId xmlns:a16="http://schemas.microsoft.com/office/drawing/2014/main" id="{C3A0242B-C8BC-49AF-B2C3-521A118AC5EA}"/>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18</a:t>
            </a:fld>
            <a:endParaRPr lang="en-GB" dirty="0"/>
          </a:p>
        </p:txBody>
      </p:sp>
      <p:pic>
        <p:nvPicPr>
          <p:cNvPr id="4" name="Picture 3">
            <a:extLst>
              <a:ext uri="{FF2B5EF4-FFF2-40B4-BE49-F238E27FC236}">
                <a16:creationId xmlns:a16="http://schemas.microsoft.com/office/drawing/2014/main" id="{6920B0C4-981E-41CA-8AD6-DB4D941E418E}"/>
              </a:ext>
            </a:extLst>
          </p:cNvPr>
          <p:cNvPicPr>
            <a:picLocks noChangeAspect="1"/>
          </p:cNvPicPr>
          <p:nvPr/>
        </p:nvPicPr>
        <p:blipFill>
          <a:blip r:embed="rId3"/>
          <a:stretch>
            <a:fillRect/>
          </a:stretch>
        </p:blipFill>
        <p:spPr>
          <a:xfrm>
            <a:off x="2038605" y="1135041"/>
            <a:ext cx="5295390" cy="5297153"/>
          </a:xfrm>
          <a:prstGeom prst="rect">
            <a:avLst/>
          </a:prstGeom>
          <a:ln>
            <a:solidFill>
              <a:schemeClr val="tx1"/>
            </a:solidFill>
          </a:ln>
        </p:spPr>
      </p:pic>
      <p:sp>
        <p:nvSpPr>
          <p:cNvPr id="6" name="TextBox 5">
            <a:extLst>
              <a:ext uri="{FF2B5EF4-FFF2-40B4-BE49-F238E27FC236}">
                <a16:creationId xmlns:a16="http://schemas.microsoft.com/office/drawing/2014/main" id="{D33D2C3A-869F-4D08-8AF6-2066BADE319A}"/>
              </a:ext>
            </a:extLst>
          </p:cNvPr>
          <p:cNvSpPr txBox="1"/>
          <p:nvPr/>
        </p:nvSpPr>
        <p:spPr>
          <a:xfrm>
            <a:off x="1951982" y="6473444"/>
            <a:ext cx="2651580" cy="261610"/>
          </a:xfrm>
          <a:prstGeom prst="rect">
            <a:avLst/>
          </a:prstGeom>
          <a:noFill/>
        </p:spPr>
        <p:txBody>
          <a:bodyPr wrap="square" rtlCol="0">
            <a:spAutoFit/>
          </a:bodyPr>
          <a:lstStyle/>
          <a:p>
            <a:r>
              <a:rPr lang="en-US" sz="1100" b="0" u="none" dirty="0">
                <a:latin typeface="Arial" pitchFamily="34" charset="0"/>
                <a:cs typeface="Arial" pitchFamily="34" charset="0"/>
              </a:rPr>
              <a:t>Pierce and Schott (2016)</a:t>
            </a:r>
          </a:p>
        </p:txBody>
      </p:sp>
    </p:spTree>
    <p:extLst>
      <p:ext uri="{BB962C8B-B14F-4D97-AF65-F5344CB8AC3E}">
        <p14:creationId xmlns:p14="http://schemas.microsoft.com/office/powerpoint/2010/main" val="1961324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61CAB19-989D-40AD-8399-335B9B3C66BF}"/>
              </a:ext>
            </a:extLst>
          </p:cNvPr>
          <p:cNvPicPr>
            <a:picLocks noChangeAspect="1"/>
          </p:cNvPicPr>
          <p:nvPr/>
        </p:nvPicPr>
        <p:blipFill>
          <a:blip r:embed="rId2"/>
          <a:stretch>
            <a:fillRect/>
          </a:stretch>
        </p:blipFill>
        <p:spPr>
          <a:xfrm>
            <a:off x="2038605" y="1135041"/>
            <a:ext cx="5314271" cy="5316041"/>
          </a:xfrm>
          <a:prstGeom prst="rect">
            <a:avLst/>
          </a:prstGeom>
          <a:ln>
            <a:solidFill>
              <a:schemeClr val="tx1"/>
            </a:solidFill>
          </a:ln>
        </p:spPr>
      </p:pic>
      <p:sp>
        <p:nvSpPr>
          <p:cNvPr id="2" name="Title 1">
            <a:extLst>
              <a:ext uri="{FF2B5EF4-FFF2-40B4-BE49-F238E27FC236}">
                <a16:creationId xmlns:a16="http://schemas.microsoft.com/office/drawing/2014/main" id="{838D0D2A-C30B-4AD2-83EE-F358E704805A}"/>
              </a:ext>
            </a:extLst>
          </p:cNvPr>
          <p:cNvSpPr>
            <a:spLocks noGrp="1"/>
          </p:cNvSpPr>
          <p:nvPr>
            <p:ph type="title"/>
          </p:nvPr>
        </p:nvSpPr>
        <p:spPr/>
        <p:txBody>
          <a:bodyPr/>
          <a:lstStyle/>
          <a:p>
            <a:r>
              <a:rPr lang="en-US" dirty="0"/>
              <a:t>Industry NTR Gap Examples</a:t>
            </a:r>
          </a:p>
        </p:txBody>
      </p:sp>
      <p:sp>
        <p:nvSpPr>
          <p:cNvPr id="3" name="Slide Number Placeholder 2">
            <a:extLst>
              <a:ext uri="{FF2B5EF4-FFF2-40B4-BE49-F238E27FC236}">
                <a16:creationId xmlns:a16="http://schemas.microsoft.com/office/drawing/2014/main" id="{FA3E5EB5-6189-40A2-B1D0-B9408C3C69C7}"/>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19</a:t>
            </a:fld>
            <a:endParaRPr lang="en-GB" dirty="0"/>
          </a:p>
        </p:txBody>
      </p:sp>
      <p:sp>
        <p:nvSpPr>
          <p:cNvPr id="15" name="TextBox 14">
            <a:extLst>
              <a:ext uri="{FF2B5EF4-FFF2-40B4-BE49-F238E27FC236}">
                <a16:creationId xmlns:a16="http://schemas.microsoft.com/office/drawing/2014/main" id="{BA04582F-CADA-46C1-912D-381601C6F1F6}"/>
              </a:ext>
            </a:extLst>
          </p:cNvPr>
          <p:cNvSpPr txBox="1"/>
          <p:nvPr/>
        </p:nvSpPr>
        <p:spPr>
          <a:xfrm flipH="1">
            <a:off x="5025745" y="3077630"/>
            <a:ext cx="2240249" cy="307777"/>
          </a:xfrm>
          <a:prstGeom prst="rect">
            <a:avLst/>
          </a:prstGeom>
          <a:solidFill>
            <a:schemeClr val="bg1"/>
          </a:solidFill>
        </p:spPr>
        <p:txBody>
          <a:bodyPr wrap="square" rtlCol="0">
            <a:spAutoFit/>
          </a:bodyPr>
          <a:lstStyle/>
          <a:p>
            <a:r>
              <a:rPr lang="en-US" sz="1400" b="0" u="none" dirty="0">
                <a:solidFill>
                  <a:srgbClr val="FF0000"/>
                </a:solidFill>
                <a:latin typeface="Arial" pitchFamily="34" charset="0"/>
                <a:cs typeface="Arial" pitchFamily="34" charset="0"/>
              </a:rPr>
              <a:t>Dolls, Toys, Games (0.70)</a:t>
            </a:r>
          </a:p>
        </p:txBody>
      </p:sp>
      <p:sp>
        <p:nvSpPr>
          <p:cNvPr id="16" name="TextBox 15">
            <a:extLst>
              <a:ext uri="{FF2B5EF4-FFF2-40B4-BE49-F238E27FC236}">
                <a16:creationId xmlns:a16="http://schemas.microsoft.com/office/drawing/2014/main" id="{64E64A0E-2610-4775-AF01-95F3C156F2DE}"/>
              </a:ext>
            </a:extLst>
          </p:cNvPr>
          <p:cNvSpPr txBox="1"/>
          <p:nvPr/>
        </p:nvSpPr>
        <p:spPr>
          <a:xfrm flipH="1">
            <a:off x="5025744" y="4285149"/>
            <a:ext cx="2240249" cy="307777"/>
          </a:xfrm>
          <a:prstGeom prst="rect">
            <a:avLst/>
          </a:prstGeom>
          <a:solidFill>
            <a:schemeClr val="bg1"/>
          </a:solidFill>
        </p:spPr>
        <p:txBody>
          <a:bodyPr wrap="square" rtlCol="0">
            <a:spAutoFit/>
          </a:bodyPr>
          <a:lstStyle/>
          <a:p>
            <a:r>
              <a:rPr lang="en-US" sz="1400" b="0" u="none" dirty="0">
                <a:solidFill>
                  <a:srgbClr val="FF0000"/>
                </a:solidFill>
                <a:latin typeface="Arial" pitchFamily="34" charset="0"/>
                <a:cs typeface="Arial" pitchFamily="34" charset="0"/>
              </a:rPr>
              <a:t>Wooden Windows (0.30)</a:t>
            </a:r>
          </a:p>
        </p:txBody>
      </p:sp>
      <p:sp>
        <p:nvSpPr>
          <p:cNvPr id="17" name="TextBox 16">
            <a:extLst>
              <a:ext uri="{FF2B5EF4-FFF2-40B4-BE49-F238E27FC236}">
                <a16:creationId xmlns:a16="http://schemas.microsoft.com/office/drawing/2014/main" id="{3A4879F4-AB87-4108-B4AC-DB838AE2EA76}"/>
              </a:ext>
            </a:extLst>
          </p:cNvPr>
          <p:cNvSpPr txBox="1"/>
          <p:nvPr/>
        </p:nvSpPr>
        <p:spPr>
          <a:xfrm flipH="1">
            <a:off x="5025743" y="5200933"/>
            <a:ext cx="2240249" cy="307777"/>
          </a:xfrm>
          <a:prstGeom prst="rect">
            <a:avLst/>
          </a:prstGeom>
          <a:solidFill>
            <a:schemeClr val="bg1"/>
          </a:solidFill>
        </p:spPr>
        <p:txBody>
          <a:bodyPr wrap="square" rtlCol="0">
            <a:spAutoFit/>
          </a:bodyPr>
          <a:lstStyle/>
          <a:p>
            <a:r>
              <a:rPr lang="en-US" sz="1400" b="0" u="none" dirty="0">
                <a:solidFill>
                  <a:srgbClr val="FF0000"/>
                </a:solidFill>
                <a:latin typeface="Arial" pitchFamily="34" charset="0"/>
                <a:cs typeface="Arial" pitchFamily="34" charset="0"/>
              </a:rPr>
              <a:t>Farm Machinery (0.08)</a:t>
            </a:r>
          </a:p>
        </p:txBody>
      </p:sp>
      <p:cxnSp>
        <p:nvCxnSpPr>
          <p:cNvPr id="21" name="Straight Arrow Connector 20">
            <a:extLst>
              <a:ext uri="{FF2B5EF4-FFF2-40B4-BE49-F238E27FC236}">
                <a16:creationId xmlns:a16="http://schemas.microsoft.com/office/drawing/2014/main" id="{718C5D4A-FED5-4DD0-9579-2696A43BEBC1}"/>
              </a:ext>
            </a:extLst>
          </p:cNvPr>
          <p:cNvCxnSpPr>
            <a:cxnSpLocks/>
          </p:cNvCxnSpPr>
          <p:nvPr/>
        </p:nvCxnSpPr>
        <p:spPr bwMode="auto">
          <a:xfrm flipH="1">
            <a:off x="3666067" y="3231519"/>
            <a:ext cx="1229783" cy="1"/>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cxnSp>
        <p:nvCxnSpPr>
          <p:cNvPr id="22" name="Straight Arrow Connector 21">
            <a:extLst>
              <a:ext uri="{FF2B5EF4-FFF2-40B4-BE49-F238E27FC236}">
                <a16:creationId xmlns:a16="http://schemas.microsoft.com/office/drawing/2014/main" id="{4B2B18FA-5002-4B5C-9443-8BF778816984}"/>
              </a:ext>
            </a:extLst>
          </p:cNvPr>
          <p:cNvCxnSpPr>
            <a:cxnSpLocks/>
          </p:cNvCxnSpPr>
          <p:nvPr/>
        </p:nvCxnSpPr>
        <p:spPr bwMode="auto">
          <a:xfrm flipH="1">
            <a:off x="3839633" y="4455821"/>
            <a:ext cx="1099080" cy="11833"/>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cxnSp>
        <p:nvCxnSpPr>
          <p:cNvPr id="23" name="Straight Arrow Connector 22">
            <a:extLst>
              <a:ext uri="{FF2B5EF4-FFF2-40B4-BE49-F238E27FC236}">
                <a16:creationId xmlns:a16="http://schemas.microsoft.com/office/drawing/2014/main" id="{A23CC2BD-3BD7-4C6D-98DC-8122CFEEF48F}"/>
              </a:ext>
            </a:extLst>
          </p:cNvPr>
          <p:cNvCxnSpPr>
            <a:cxnSpLocks/>
          </p:cNvCxnSpPr>
          <p:nvPr/>
        </p:nvCxnSpPr>
        <p:spPr bwMode="auto">
          <a:xfrm flipH="1">
            <a:off x="3658997" y="5368115"/>
            <a:ext cx="1302989" cy="4233"/>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26" name="TextBox 25">
            <a:extLst>
              <a:ext uri="{FF2B5EF4-FFF2-40B4-BE49-F238E27FC236}">
                <a16:creationId xmlns:a16="http://schemas.microsoft.com/office/drawing/2014/main" id="{784724B9-DF0D-47B1-9A91-35681C422CE9}"/>
              </a:ext>
            </a:extLst>
          </p:cNvPr>
          <p:cNvSpPr txBox="1"/>
          <p:nvPr/>
        </p:nvSpPr>
        <p:spPr>
          <a:xfrm>
            <a:off x="1951982" y="6473444"/>
            <a:ext cx="2651580" cy="261610"/>
          </a:xfrm>
          <a:prstGeom prst="rect">
            <a:avLst/>
          </a:prstGeom>
          <a:noFill/>
        </p:spPr>
        <p:txBody>
          <a:bodyPr wrap="square" rtlCol="0">
            <a:spAutoFit/>
          </a:bodyPr>
          <a:lstStyle/>
          <a:p>
            <a:r>
              <a:rPr lang="en-US" sz="1100" b="0" u="none" dirty="0">
                <a:latin typeface="Arial" pitchFamily="34" charset="0"/>
                <a:cs typeface="Arial" pitchFamily="34" charset="0"/>
              </a:rPr>
              <a:t>Pierce and Schott (2016)</a:t>
            </a:r>
          </a:p>
        </p:txBody>
      </p:sp>
    </p:spTree>
    <p:extLst>
      <p:ext uri="{BB962C8B-B14F-4D97-AF65-F5344CB8AC3E}">
        <p14:creationId xmlns:p14="http://schemas.microsoft.com/office/powerpoint/2010/main" val="30004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Content Placeholder 2"/>
          <p:cNvSpPr>
            <a:spLocks noGrp="1"/>
          </p:cNvSpPr>
          <p:nvPr>
            <p:ph idx="1"/>
          </p:nvPr>
        </p:nvSpPr>
        <p:spPr>
          <a:xfrm>
            <a:off x="561975" y="741363"/>
            <a:ext cx="8027988" cy="5768975"/>
          </a:xfrm>
        </p:spPr>
        <p:txBody>
          <a:bodyPr/>
          <a:lstStyle/>
          <a:p>
            <a:pPr>
              <a:spcBef>
                <a:spcPct val="0"/>
              </a:spcBef>
              <a:buFontTx/>
              <a:buNone/>
            </a:pPr>
            <a:r>
              <a:rPr lang="en-US" sz="1800" dirty="0"/>
              <a:t>	</a:t>
            </a:r>
          </a:p>
          <a:p>
            <a:pPr>
              <a:spcBef>
                <a:spcPct val="0"/>
              </a:spcBef>
              <a:buFontTx/>
              <a:buNone/>
            </a:pPr>
            <a:endParaRPr lang="en-US" sz="1800" dirty="0"/>
          </a:p>
          <a:p>
            <a:pPr>
              <a:spcBef>
                <a:spcPct val="0"/>
              </a:spcBef>
              <a:buFontTx/>
              <a:buNone/>
            </a:pPr>
            <a:endParaRPr lang="en-US" sz="1800" dirty="0"/>
          </a:p>
          <a:p>
            <a:pPr algn="ctr">
              <a:spcBef>
                <a:spcPct val="0"/>
              </a:spcBef>
              <a:buFontTx/>
              <a:buNone/>
            </a:pPr>
            <a:r>
              <a:rPr lang="en-US" dirty="0"/>
              <a:t>Disclaimer</a:t>
            </a:r>
          </a:p>
          <a:p>
            <a:pPr>
              <a:spcBef>
                <a:spcPct val="0"/>
              </a:spcBef>
              <a:buFontTx/>
              <a:buNone/>
            </a:pPr>
            <a:endParaRPr lang="en-US" sz="1800" dirty="0"/>
          </a:p>
          <a:p>
            <a:pPr marL="0" indent="0" algn="just">
              <a:buNone/>
            </a:pPr>
            <a:r>
              <a:rPr lang="en-US" dirty="0"/>
              <a:t>The views expressed in the paper are those of the authors and not necessarily those of the U.S. Census Bureau. The Census Bureau's Disclosure Review Board and Disclosure Avoidance Officers have reviewed this data product for unauthorized disclosure of confidential information and have approved the disclosure avoidance practices applied to this release. DRB Approval Numbers CBDRB-FY21-CES006-002, CBDRB-FY21-327, CBDRB-FY22-CES020-001 and CBDRB FY25-CES020-0.</a:t>
            </a:r>
            <a:endParaRPr lang="en-US" sz="1800" dirty="0"/>
          </a:p>
        </p:txBody>
      </p:sp>
      <p:sp>
        <p:nvSpPr>
          <p:cNvPr id="5" name="Slide Number Placeholder 3"/>
          <p:cNvSpPr>
            <a:spLocks noGrp="1"/>
          </p:cNvSpPr>
          <p:nvPr>
            <p:ph type="sldNum" sz="quarter" idx="11"/>
          </p:nvPr>
        </p:nvSpPr>
        <p:spPr>
          <a:xfrm>
            <a:off x="8589963" y="6272213"/>
            <a:ext cx="495300" cy="476250"/>
          </a:xfrm>
        </p:spPr>
        <p:txBody>
          <a:bodyPr/>
          <a:lstStyle/>
          <a:p>
            <a:pPr>
              <a:defRPr/>
            </a:pPr>
            <a:endParaRPr lang="en-GB" dirty="0"/>
          </a:p>
          <a:p>
            <a:pPr>
              <a:defRPr/>
            </a:pPr>
            <a:fld id="{FC96386F-C149-48D8-92C5-2CFDBA85534B}" type="slidenum">
              <a:rPr lang="en-GB" smtClean="0"/>
              <a:pPr>
                <a:defRPr/>
              </a:pPr>
              <a:t>2</a:t>
            </a:fld>
            <a:endParaRPr lang="en-GB" dirty="0"/>
          </a:p>
        </p:txBody>
      </p:sp>
    </p:spTree>
    <p:extLst>
      <p:ext uri="{BB962C8B-B14F-4D97-AF65-F5344CB8AC3E}">
        <p14:creationId xmlns:p14="http://schemas.microsoft.com/office/powerpoint/2010/main" val="3302522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77627-524B-475B-AEED-5BB6DC7BA488}"/>
              </a:ext>
            </a:extLst>
          </p:cNvPr>
          <p:cNvSpPr>
            <a:spLocks noGrp="1"/>
          </p:cNvSpPr>
          <p:nvPr>
            <p:ph type="title"/>
          </p:nvPr>
        </p:nvSpPr>
        <p:spPr/>
        <p:txBody>
          <a:bodyPr/>
          <a:lstStyle/>
          <a:p>
            <a:r>
              <a:rPr lang="en-US" dirty="0"/>
              <a:t>Supply-Chain Exposure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5800292-EA03-4F87-AA09-C925B7565E00}"/>
                  </a:ext>
                </a:extLst>
              </p:cNvPr>
              <p:cNvSpPr>
                <a:spLocks noGrp="1"/>
              </p:cNvSpPr>
              <p:nvPr>
                <p:ph idx="1"/>
              </p:nvPr>
            </p:nvSpPr>
            <p:spPr>
              <a:xfrm>
                <a:off x="354013" y="1089025"/>
                <a:ext cx="8731250" cy="5768975"/>
              </a:xfrm>
            </p:spPr>
            <p:txBody>
              <a:bodyPr/>
              <a:lstStyle/>
              <a:p>
                <a:endParaRPr lang="en-US" dirty="0"/>
              </a:p>
              <a:p>
                <a:endParaRPr lang="en-US" dirty="0"/>
              </a:p>
              <a:p>
                <a:r>
                  <a:rPr lang="en-US" dirty="0"/>
                  <a:t>E.g., </a:t>
                </a:r>
              </a:p>
              <a:p>
                <a:endParaRPr lang="en-US" dirty="0"/>
              </a:p>
              <a:p>
                <a:pPr lvl="1"/>
                <a:r>
                  <a:rPr lang="en-US" dirty="0"/>
                  <a:t>Industry </a:t>
                </a:r>
                <a:r>
                  <a:rPr lang="en-US" i="1" dirty="0" err="1">
                    <a:solidFill>
                      <a:srgbClr val="00B0F0"/>
                    </a:solidFill>
                  </a:rPr>
                  <a:t>i</a:t>
                </a:r>
                <a:r>
                  <a:rPr lang="en-US" dirty="0"/>
                  <a:t> upstream:	</a:t>
                </a:r>
                <a14:m>
                  <m:oMath xmlns:m="http://schemas.openxmlformats.org/officeDocument/2006/math">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𝐺𝑎𝑝</m:t>
                            </m:r>
                          </m:e>
                          <m:sub>
                            <m:r>
                              <a:rPr lang="en-US" i="1">
                                <a:latin typeface="Cambria Math" panose="02040503050406030204" pitchFamily="18" charset="0"/>
                              </a:rPr>
                              <m:t>𝑖</m:t>
                            </m:r>
                          </m:sub>
                        </m:sSub>
                      </m:e>
                      <m:sup>
                        <m:r>
                          <a:rPr lang="en-US" i="1">
                            <a:latin typeface="Cambria Math" panose="02040503050406030204" pitchFamily="18" charset="0"/>
                          </a:rPr>
                          <m:t>𝑢𝑝</m:t>
                        </m:r>
                      </m:sup>
                    </m:sSup>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𝑘</m:t>
                        </m:r>
                      </m:sub>
                      <m:sup/>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𝑖</m:t>
                                </m:r>
                                <m:r>
                                  <a:rPr lang="en-US" b="0" i="1" smtClean="0">
                                    <a:latin typeface="Cambria Math" panose="02040503050406030204" pitchFamily="18" charset="0"/>
                                  </a:rPr>
                                  <m:t>𝑘</m:t>
                                </m:r>
                              </m:sub>
                            </m:sSub>
                          </m:e>
                          <m:sup>
                            <m:r>
                              <a:rPr lang="en-US" i="1">
                                <a:latin typeface="Cambria Math" panose="02040503050406030204" pitchFamily="18" charset="0"/>
                              </a:rPr>
                              <m:t>𝑢𝑝</m:t>
                            </m:r>
                          </m:sup>
                        </m:sSup>
                      </m:e>
                    </m:nary>
                    <m:sSub>
                      <m:sSubPr>
                        <m:ctrlPr>
                          <a:rPr lang="en-US" i="1">
                            <a:latin typeface="Cambria Math" panose="02040503050406030204" pitchFamily="18" charset="0"/>
                          </a:rPr>
                        </m:ctrlPr>
                      </m:sSubPr>
                      <m:e>
                        <m:r>
                          <a:rPr lang="en-US" i="1">
                            <a:latin typeface="Cambria Math" panose="02040503050406030204" pitchFamily="18" charset="0"/>
                          </a:rPr>
                          <m:t>𝐺𝑎𝑝</m:t>
                        </m:r>
                      </m:e>
                      <m:sub>
                        <m:r>
                          <a:rPr lang="en-US" i="1">
                            <a:latin typeface="Cambria Math" panose="02040503050406030204" pitchFamily="18" charset="0"/>
                          </a:rPr>
                          <m:t>𝑖</m:t>
                        </m:r>
                      </m:sub>
                    </m:sSub>
                  </m:oMath>
                </a14:m>
                <a:endParaRPr lang="en-US" i="1" dirty="0">
                  <a:latin typeface="Cambria Math" panose="02040503050406030204" pitchFamily="18" charset="0"/>
                </a:endParaRPr>
              </a:p>
              <a:p>
                <a:pPr lvl="1"/>
                <a:endParaRPr lang="en-US" dirty="0"/>
              </a:p>
              <a:p>
                <a:pPr lvl="1"/>
                <a:r>
                  <a:rPr lang="en-US" dirty="0"/>
                  <a:t>County </a:t>
                </a:r>
                <a:r>
                  <a:rPr lang="en-US" i="1" dirty="0">
                    <a:solidFill>
                      <a:srgbClr val="00B0F0"/>
                    </a:solidFill>
                  </a:rPr>
                  <a:t>c</a:t>
                </a:r>
                <a:r>
                  <a:rPr lang="en-US" dirty="0"/>
                  <a:t> upstream: 	</a:t>
                </a:r>
                <a14:m>
                  <m:oMath xmlns:m="http://schemas.openxmlformats.org/officeDocument/2006/math">
                    <m:sSup>
                      <m:sSupPr>
                        <m:ctrlPr>
                          <a:rPr lang="en-US" i="1"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𝐺𝑎𝑝</m:t>
                            </m:r>
                          </m:e>
                          <m:sub>
                            <m:r>
                              <a:rPr lang="en-US" b="0" i="1" smtClean="0">
                                <a:latin typeface="Cambria Math" panose="02040503050406030204" pitchFamily="18" charset="0"/>
                              </a:rPr>
                              <m:t>𝑐</m:t>
                            </m:r>
                          </m:sub>
                        </m:sSub>
                      </m:e>
                      <m:sup>
                        <m:r>
                          <a:rPr lang="en-US" i="1">
                            <a:latin typeface="Cambria Math" panose="02040503050406030204" pitchFamily="18" charset="0"/>
                          </a:rPr>
                          <m:t>𝑢𝑝</m:t>
                        </m:r>
                      </m:sup>
                    </m:sSup>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𝑖</m:t>
                                    </m:r>
                                    <m:r>
                                      <a:rPr lang="en-US" i="1">
                                        <a:latin typeface="Cambria Math" panose="02040503050406030204" pitchFamily="18" charset="0"/>
                                      </a:rPr>
                                      <m:t>𝑐</m:t>
                                    </m:r>
                                  </m:sub>
                                </m:sSub>
                              </m:e>
                              <m:sup>
                                <m:r>
                                  <a:rPr lang="en-US" b="0" i="1" smtClean="0">
                                    <a:latin typeface="Cambria Math" panose="02040503050406030204" pitchFamily="18" charset="0"/>
                                  </a:rPr>
                                  <m:t>1990</m:t>
                                </m:r>
                              </m:sup>
                            </m:sSup>
                          </m:num>
                          <m:den>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𝑐</m:t>
                                    </m:r>
                                  </m:sub>
                                </m:sSub>
                              </m:e>
                              <m:sup>
                                <m:r>
                                  <a:rPr lang="en-US" i="1">
                                    <a:latin typeface="Cambria Math" panose="02040503050406030204" pitchFamily="18" charset="0"/>
                                  </a:rPr>
                                  <m:t>1990</m:t>
                                </m:r>
                              </m:sup>
                            </m:sSup>
                          </m:den>
                        </m:f>
                      </m:e>
                    </m:nary>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𝐺𝑎𝑝</m:t>
                            </m:r>
                          </m:e>
                          <m:sub>
                            <m:r>
                              <a:rPr lang="en-US" i="1">
                                <a:latin typeface="Cambria Math" panose="02040503050406030204" pitchFamily="18" charset="0"/>
                              </a:rPr>
                              <m:t>𝑖</m:t>
                            </m:r>
                          </m:sub>
                        </m:sSub>
                      </m:e>
                      <m:sup>
                        <m:r>
                          <a:rPr lang="en-US" i="1">
                            <a:latin typeface="Cambria Math" panose="02040503050406030204" pitchFamily="18" charset="0"/>
                          </a:rPr>
                          <m:t>𝑢𝑝</m:t>
                        </m:r>
                      </m:sup>
                    </m:sSup>
                  </m:oMath>
                </a14:m>
                <a:endParaRPr lang="en-US" dirty="0"/>
              </a:p>
              <a:p>
                <a:pPr marL="0" indent="0" algn="ctr">
                  <a:buNone/>
                </a:pPr>
                <a:endParaRPr lang="en-US" b="1" dirty="0"/>
              </a:p>
              <a:p>
                <a:r>
                  <a:rPr lang="en-US" dirty="0"/>
                  <a:t>Analogous expressions for downstream</a:t>
                </a:r>
              </a:p>
              <a:p>
                <a:endParaRPr lang="en-US" u="sng" dirty="0"/>
              </a:p>
            </p:txBody>
          </p:sp>
        </mc:Choice>
        <mc:Fallback>
          <p:sp>
            <p:nvSpPr>
              <p:cNvPr id="3" name="Content Placeholder 2">
                <a:extLst>
                  <a:ext uri="{FF2B5EF4-FFF2-40B4-BE49-F238E27FC236}">
                    <a16:creationId xmlns:a16="http://schemas.microsoft.com/office/drawing/2014/main" id="{55800292-EA03-4F87-AA09-C925B7565E00}"/>
                  </a:ext>
                </a:extLst>
              </p:cNvPr>
              <p:cNvSpPr>
                <a:spLocks noGrp="1" noRot="1" noChangeAspect="1" noMove="1" noResize="1" noEditPoints="1" noAdjustHandles="1" noChangeArrowheads="1" noChangeShapeType="1" noTextEdit="1"/>
              </p:cNvSpPr>
              <p:nvPr>
                <p:ph idx="1"/>
              </p:nvPr>
            </p:nvSpPr>
            <p:spPr>
              <a:xfrm>
                <a:off x="354013" y="1089025"/>
                <a:ext cx="8731250" cy="5768975"/>
              </a:xfrm>
              <a:blipFill>
                <a:blip r:embed="rId2"/>
                <a:stretch>
                  <a:fillRect l="-62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540A320-3445-4B2F-9DB3-7F9867EC8D13}"/>
              </a:ext>
            </a:extLst>
          </p:cNvPr>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20</a:t>
            </a:fld>
            <a:endParaRPr lang="en-GB" dirty="0"/>
          </a:p>
        </p:txBody>
      </p:sp>
      <p:sp>
        <p:nvSpPr>
          <p:cNvPr id="7" name="TextBox 6">
            <a:extLst>
              <a:ext uri="{FF2B5EF4-FFF2-40B4-BE49-F238E27FC236}">
                <a16:creationId xmlns:a16="http://schemas.microsoft.com/office/drawing/2014/main" id="{97804447-79BC-437D-9039-25561B7878DC}"/>
              </a:ext>
            </a:extLst>
          </p:cNvPr>
          <p:cNvSpPr txBox="1"/>
          <p:nvPr/>
        </p:nvSpPr>
        <p:spPr>
          <a:xfrm>
            <a:off x="6367005" y="1572090"/>
            <a:ext cx="1901624" cy="584775"/>
          </a:xfrm>
          <a:prstGeom prst="rect">
            <a:avLst/>
          </a:prstGeom>
          <a:noFill/>
        </p:spPr>
        <p:txBody>
          <a:bodyPr wrap="square" rtlCol="0">
            <a:spAutoFit/>
          </a:bodyPr>
          <a:lstStyle/>
          <a:p>
            <a:pPr algn="ctr"/>
            <a:r>
              <a:rPr lang="en-US" sz="1600" b="0" u="none" dirty="0">
                <a:solidFill>
                  <a:srgbClr val="00B0F0"/>
                </a:solidFill>
                <a:latin typeface="Arial" panose="020B0604020202020204" pitchFamily="34" charset="0"/>
                <a:cs typeface="Arial" panose="020B0604020202020204" pitchFamily="34" charset="0"/>
              </a:rPr>
              <a:t>Total requirements IO-coefficient</a:t>
            </a:r>
          </a:p>
        </p:txBody>
      </p:sp>
      <p:sp>
        <p:nvSpPr>
          <p:cNvPr id="5" name="Oval 4">
            <a:extLst>
              <a:ext uri="{FF2B5EF4-FFF2-40B4-BE49-F238E27FC236}">
                <a16:creationId xmlns:a16="http://schemas.microsoft.com/office/drawing/2014/main" id="{BDA1DF5A-3447-4DB9-A6CC-FC7F90775C1A}"/>
              </a:ext>
            </a:extLst>
          </p:cNvPr>
          <p:cNvSpPr/>
          <p:nvPr/>
        </p:nvSpPr>
        <p:spPr bwMode="auto">
          <a:xfrm>
            <a:off x="5469673" y="2403087"/>
            <a:ext cx="752707" cy="669073"/>
          </a:xfrm>
          <a:prstGeom prst="ellipse">
            <a:avLst/>
          </a:prstGeom>
          <a:noFill/>
          <a:ln w="2857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9" name="Freeform: Shape 8">
            <a:extLst>
              <a:ext uri="{FF2B5EF4-FFF2-40B4-BE49-F238E27FC236}">
                <a16:creationId xmlns:a16="http://schemas.microsoft.com/office/drawing/2014/main" id="{6463875F-60F7-4088-B28D-07A3989D5C11}"/>
              </a:ext>
            </a:extLst>
          </p:cNvPr>
          <p:cNvSpPr/>
          <p:nvPr/>
        </p:nvSpPr>
        <p:spPr bwMode="auto">
          <a:xfrm>
            <a:off x="5837663" y="1761892"/>
            <a:ext cx="607742" cy="641195"/>
          </a:xfrm>
          <a:custGeom>
            <a:avLst/>
            <a:gdLst>
              <a:gd name="connsiteX0" fmla="*/ 0 w 607742"/>
              <a:gd name="connsiteY0" fmla="*/ 641195 h 641195"/>
              <a:gd name="connsiteX1" fmla="*/ 150542 w 607742"/>
              <a:gd name="connsiteY1" fmla="*/ 267629 h 641195"/>
              <a:gd name="connsiteX2" fmla="*/ 607742 w 607742"/>
              <a:gd name="connsiteY2" fmla="*/ 0 h 641195"/>
            </a:gdLst>
            <a:ahLst/>
            <a:cxnLst>
              <a:cxn ang="0">
                <a:pos x="connsiteX0" y="connsiteY0"/>
              </a:cxn>
              <a:cxn ang="0">
                <a:pos x="connsiteX1" y="connsiteY1"/>
              </a:cxn>
              <a:cxn ang="0">
                <a:pos x="connsiteX2" y="connsiteY2"/>
              </a:cxn>
            </a:cxnLst>
            <a:rect l="l" t="t" r="r" b="b"/>
            <a:pathLst>
              <a:path w="607742" h="641195">
                <a:moveTo>
                  <a:pt x="0" y="641195"/>
                </a:moveTo>
                <a:cubicBezTo>
                  <a:pt x="24626" y="507845"/>
                  <a:pt x="49252" y="374495"/>
                  <a:pt x="150542" y="267629"/>
                </a:cubicBezTo>
                <a:cubicBezTo>
                  <a:pt x="251832" y="160763"/>
                  <a:pt x="429787" y="80381"/>
                  <a:pt x="607742" y="0"/>
                </a:cubicBezTo>
              </a:path>
            </a:pathLst>
          </a:custGeom>
          <a:noFill/>
          <a:ln w="28575" cap="flat" cmpd="sng" algn="ctr">
            <a:solidFill>
              <a:srgbClr val="00B0F0"/>
            </a:solidFill>
            <a:prstDash val="solid"/>
            <a:round/>
            <a:headEnd type="none" w="med" len="med"/>
            <a:tailEnd type="triangle" w="med" len="med"/>
          </a:ln>
          <a:effectLst/>
        </p:spPr>
        <p:txBody>
          <a:bodyPr rtlCol="0" anchor="ctr"/>
          <a:lstStyle/>
          <a:p>
            <a:pPr algn="ctr"/>
            <a:endParaRPr lang="en-US"/>
          </a:p>
        </p:txBody>
      </p:sp>
    </p:spTree>
    <p:extLst>
      <p:ext uri="{BB962C8B-B14F-4D97-AF65-F5344CB8AC3E}">
        <p14:creationId xmlns:p14="http://schemas.microsoft.com/office/powerpoint/2010/main" val="249530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5"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460E-3730-4522-A61C-BD7388F86EAB}"/>
              </a:ext>
            </a:extLst>
          </p:cNvPr>
          <p:cNvSpPr>
            <a:spLocks noGrp="1"/>
          </p:cNvSpPr>
          <p:nvPr>
            <p:ph type="title"/>
          </p:nvPr>
        </p:nvSpPr>
        <p:spPr/>
        <p:txBody>
          <a:bodyPr/>
          <a:lstStyle/>
          <a:p>
            <a:r>
              <a:rPr lang="en-US" dirty="0"/>
              <a:t>Up- and Downstream Industry Exposure</a:t>
            </a:r>
            <a:br>
              <a:rPr lang="en-US" dirty="0"/>
            </a:br>
            <a:r>
              <a:rPr lang="en-US" sz="1400" dirty="0">
                <a:solidFill>
                  <a:srgbClr val="FF7F00"/>
                </a:solidFill>
              </a:rPr>
              <a:t>Manufacturing</a:t>
            </a:r>
            <a:r>
              <a:rPr lang="en-US" sz="1400" dirty="0"/>
              <a:t>  versus </a:t>
            </a:r>
            <a:r>
              <a:rPr lang="en-US" sz="1400" dirty="0">
                <a:solidFill>
                  <a:srgbClr val="0000FF"/>
                </a:solidFill>
              </a:rPr>
              <a:t>Non Manufacturing</a:t>
            </a:r>
            <a:endParaRPr lang="en-US" dirty="0">
              <a:solidFill>
                <a:srgbClr val="0000FF"/>
              </a:solidFill>
            </a:endParaRPr>
          </a:p>
        </p:txBody>
      </p:sp>
      <p:sp>
        <p:nvSpPr>
          <p:cNvPr id="3" name="Slide Number Placeholder 2">
            <a:extLst>
              <a:ext uri="{FF2B5EF4-FFF2-40B4-BE49-F238E27FC236}">
                <a16:creationId xmlns:a16="http://schemas.microsoft.com/office/drawing/2014/main" id="{3D79ECD3-6961-4D69-BF81-5392B3645E8A}"/>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21</a:t>
            </a:fld>
            <a:endParaRPr lang="en-GB" dirty="0"/>
          </a:p>
        </p:txBody>
      </p:sp>
      <p:pic>
        <p:nvPicPr>
          <p:cNvPr id="7" name="Picture 6">
            <a:extLst>
              <a:ext uri="{FF2B5EF4-FFF2-40B4-BE49-F238E27FC236}">
                <a16:creationId xmlns:a16="http://schemas.microsoft.com/office/drawing/2014/main" id="{107AC4A8-9581-4CA6-A8E0-D02DA7801A18}"/>
              </a:ext>
            </a:extLst>
          </p:cNvPr>
          <p:cNvPicPr>
            <a:picLocks noChangeAspect="1"/>
          </p:cNvPicPr>
          <p:nvPr/>
        </p:nvPicPr>
        <p:blipFill>
          <a:blip r:embed="rId2"/>
          <a:stretch>
            <a:fillRect/>
          </a:stretch>
        </p:blipFill>
        <p:spPr>
          <a:xfrm>
            <a:off x="1866122" y="1350209"/>
            <a:ext cx="5411755" cy="5398254"/>
          </a:xfrm>
          <a:prstGeom prst="rect">
            <a:avLst/>
          </a:prstGeom>
        </p:spPr>
      </p:pic>
      <p:sp>
        <p:nvSpPr>
          <p:cNvPr id="8" name="TextBox 7">
            <a:extLst>
              <a:ext uri="{FF2B5EF4-FFF2-40B4-BE49-F238E27FC236}">
                <a16:creationId xmlns:a16="http://schemas.microsoft.com/office/drawing/2014/main" id="{66594949-E3D3-49B4-8938-8472499BCC92}"/>
              </a:ext>
            </a:extLst>
          </p:cNvPr>
          <p:cNvSpPr txBox="1"/>
          <p:nvPr/>
        </p:nvSpPr>
        <p:spPr>
          <a:xfrm>
            <a:off x="1003040" y="2299996"/>
            <a:ext cx="1469572" cy="307777"/>
          </a:xfrm>
          <a:prstGeom prst="rect">
            <a:avLst/>
          </a:prstGeom>
          <a:noFill/>
        </p:spPr>
        <p:txBody>
          <a:bodyPr wrap="square" rtlCol="0">
            <a:spAutoFit/>
          </a:bodyPr>
          <a:lstStyle/>
          <a:p>
            <a:pPr algn="ctr"/>
            <a:r>
              <a:rPr lang="en-US" sz="1400" b="0" u="none" dirty="0">
                <a:solidFill>
                  <a:srgbClr val="FF0000"/>
                </a:solidFill>
                <a:latin typeface="Arial" pitchFamily="34" charset="0"/>
                <a:cs typeface="Arial" pitchFamily="34" charset="0"/>
              </a:rPr>
              <a:t>Hospitals (622)</a:t>
            </a:r>
          </a:p>
        </p:txBody>
      </p:sp>
      <p:cxnSp>
        <p:nvCxnSpPr>
          <p:cNvPr id="10" name="Straight Arrow Connector 9">
            <a:extLst>
              <a:ext uri="{FF2B5EF4-FFF2-40B4-BE49-F238E27FC236}">
                <a16:creationId xmlns:a16="http://schemas.microsoft.com/office/drawing/2014/main" id="{5A425686-FF8A-48B6-8518-F7AF497958FC}"/>
              </a:ext>
            </a:extLst>
          </p:cNvPr>
          <p:cNvCxnSpPr/>
          <p:nvPr/>
        </p:nvCxnSpPr>
        <p:spPr bwMode="auto">
          <a:xfrm>
            <a:off x="1866122" y="2584580"/>
            <a:ext cx="923731" cy="1324947"/>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11" name="TextBox 10">
            <a:extLst>
              <a:ext uri="{FF2B5EF4-FFF2-40B4-BE49-F238E27FC236}">
                <a16:creationId xmlns:a16="http://schemas.microsoft.com/office/drawing/2014/main" id="{39D1412B-15D2-428C-800D-71D874CF7AC3}"/>
              </a:ext>
            </a:extLst>
          </p:cNvPr>
          <p:cNvSpPr txBox="1"/>
          <p:nvPr/>
        </p:nvSpPr>
        <p:spPr>
          <a:xfrm>
            <a:off x="5750766" y="4170865"/>
            <a:ext cx="1469572" cy="307777"/>
          </a:xfrm>
          <a:prstGeom prst="rect">
            <a:avLst/>
          </a:prstGeom>
          <a:noFill/>
        </p:spPr>
        <p:txBody>
          <a:bodyPr wrap="square" rtlCol="0">
            <a:spAutoFit/>
          </a:bodyPr>
          <a:lstStyle/>
          <a:p>
            <a:pPr algn="ctr"/>
            <a:r>
              <a:rPr lang="en-US" sz="1400" b="0" u="none" dirty="0">
                <a:solidFill>
                  <a:srgbClr val="FF0000"/>
                </a:solidFill>
                <a:latin typeface="Arial" pitchFamily="34" charset="0"/>
                <a:cs typeface="Arial" pitchFamily="34" charset="0"/>
              </a:rPr>
              <a:t>R&amp;D (5417)</a:t>
            </a:r>
          </a:p>
        </p:txBody>
      </p:sp>
      <p:cxnSp>
        <p:nvCxnSpPr>
          <p:cNvPr id="12" name="Straight Arrow Connector 11">
            <a:extLst>
              <a:ext uri="{FF2B5EF4-FFF2-40B4-BE49-F238E27FC236}">
                <a16:creationId xmlns:a16="http://schemas.microsoft.com/office/drawing/2014/main" id="{2BE462EE-779D-4FF1-B0BB-E3B32590D2FA}"/>
              </a:ext>
            </a:extLst>
          </p:cNvPr>
          <p:cNvCxnSpPr>
            <a:cxnSpLocks/>
          </p:cNvCxnSpPr>
          <p:nvPr/>
        </p:nvCxnSpPr>
        <p:spPr bwMode="auto">
          <a:xfrm flipH="1" flipV="1">
            <a:off x="4931229" y="3909527"/>
            <a:ext cx="1282959" cy="256591"/>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13" name="TextBox 12">
            <a:extLst>
              <a:ext uri="{FF2B5EF4-FFF2-40B4-BE49-F238E27FC236}">
                <a16:creationId xmlns:a16="http://schemas.microsoft.com/office/drawing/2014/main" id="{F0875983-E87E-42C3-BF5A-F409C5783580}"/>
              </a:ext>
            </a:extLst>
          </p:cNvPr>
          <p:cNvSpPr txBox="1"/>
          <p:nvPr/>
        </p:nvSpPr>
        <p:spPr>
          <a:xfrm>
            <a:off x="7041007" y="2815261"/>
            <a:ext cx="1469572" cy="307777"/>
          </a:xfrm>
          <a:prstGeom prst="rect">
            <a:avLst/>
          </a:prstGeom>
          <a:noFill/>
        </p:spPr>
        <p:txBody>
          <a:bodyPr wrap="square" rtlCol="0">
            <a:spAutoFit/>
          </a:bodyPr>
          <a:lstStyle/>
          <a:p>
            <a:pPr algn="ctr"/>
            <a:r>
              <a:rPr lang="en-US" sz="1400" b="0" u="none" dirty="0">
                <a:solidFill>
                  <a:srgbClr val="FF0000"/>
                </a:solidFill>
                <a:latin typeface="Arial" pitchFamily="34" charset="0"/>
                <a:cs typeface="Arial" pitchFamily="34" charset="0"/>
              </a:rPr>
              <a:t>Textiles (313)</a:t>
            </a:r>
          </a:p>
        </p:txBody>
      </p:sp>
      <p:cxnSp>
        <p:nvCxnSpPr>
          <p:cNvPr id="14" name="Straight Arrow Connector 13">
            <a:extLst>
              <a:ext uri="{FF2B5EF4-FFF2-40B4-BE49-F238E27FC236}">
                <a16:creationId xmlns:a16="http://schemas.microsoft.com/office/drawing/2014/main" id="{CA1D52F5-EF6E-4465-AC81-9644A2CAFA62}"/>
              </a:ext>
            </a:extLst>
          </p:cNvPr>
          <p:cNvCxnSpPr>
            <a:cxnSpLocks/>
          </p:cNvCxnSpPr>
          <p:nvPr/>
        </p:nvCxnSpPr>
        <p:spPr bwMode="auto">
          <a:xfrm flipH="1">
            <a:off x="6955223" y="3037397"/>
            <a:ext cx="276628" cy="97639"/>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4" name="TextBox 3">
            <a:extLst>
              <a:ext uri="{FF2B5EF4-FFF2-40B4-BE49-F238E27FC236}">
                <a16:creationId xmlns:a16="http://schemas.microsoft.com/office/drawing/2014/main" id="{58782255-0D39-4DBE-937B-ADF4736CECF4}"/>
              </a:ext>
            </a:extLst>
          </p:cNvPr>
          <p:cNvSpPr txBox="1"/>
          <p:nvPr/>
        </p:nvSpPr>
        <p:spPr>
          <a:xfrm>
            <a:off x="2970842" y="1279935"/>
            <a:ext cx="603050" cy="246221"/>
          </a:xfrm>
          <a:prstGeom prst="rect">
            <a:avLst/>
          </a:prstGeom>
          <a:noFill/>
        </p:spPr>
        <p:txBody>
          <a:bodyPr wrap="none" rtlCol="0">
            <a:spAutoFit/>
          </a:bodyPr>
          <a:lstStyle/>
          <a:p>
            <a:pPr algn="just"/>
            <a:r>
              <a:rPr lang="en-US" sz="1000" b="0" u="none" dirty="0">
                <a:solidFill>
                  <a:schemeClr val="bg1">
                    <a:lumMod val="50000"/>
                  </a:schemeClr>
                </a:solidFill>
                <a:latin typeface="Arial" pitchFamily="34" charset="0"/>
                <a:cs typeface="Arial" pitchFamily="34" charset="0"/>
              </a:rPr>
              <a:t>median</a:t>
            </a:r>
          </a:p>
        </p:txBody>
      </p:sp>
      <p:sp>
        <p:nvSpPr>
          <p:cNvPr id="15" name="TextBox 14">
            <a:extLst>
              <a:ext uri="{FF2B5EF4-FFF2-40B4-BE49-F238E27FC236}">
                <a16:creationId xmlns:a16="http://schemas.microsoft.com/office/drawing/2014/main" id="{3E0730AA-916D-4E07-9F94-3C61591566A0}"/>
              </a:ext>
            </a:extLst>
          </p:cNvPr>
          <p:cNvSpPr txBox="1"/>
          <p:nvPr/>
        </p:nvSpPr>
        <p:spPr>
          <a:xfrm>
            <a:off x="7093537" y="4548916"/>
            <a:ext cx="603050" cy="246221"/>
          </a:xfrm>
          <a:prstGeom prst="rect">
            <a:avLst/>
          </a:prstGeom>
          <a:noFill/>
        </p:spPr>
        <p:txBody>
          <a:bodyPr wrap="none" rtlCol="0">
            <a:spAutoFit/>
          </a:bodyPr>
          <a:lstStyle/>
          <a:p>
            <a:pPr algn="just"/>
            <a:r>
              <a:rPr lang="en-US" sz="1000" b="0" u="none" dirty="0">
                <a:solidFill>
                  <a:schemeClr val="bg1">
                    <a:lumMod val="50000"/>
                  </a:schemeClr>
                </a:solidFill>
                <a:latin typeface="Arial" pitchFamily="34" charset="0"/>
                <a:cs typeface="Arial" pitchFamily="34" charset="0"/>
              </a:rPr>
              <a:t>median</a:t>
            </a:r>
          </a:p>
        </p:txBody>
      </p:sp>
    </p:spTree>
    <p:extLst>
      <p:ext uri="{BB962C8B-B14F-4D97-AF65-F5344CB8AC3E}">
        <p14:creationId xmlns:p14="http://schemas.microsoft.com/office/powerpoint/2010/main" val="2264591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C2AB4-806D-42C3-8985-D5A60158B98C}"/>
              </a:ext>
            </a:extLst>
          </p:cNvPr>
          <p:cNvSpPr>
            <a:spLocks noGrp="1"/>
          </p:cNvSpPr>
          <p:nvPr>
            <p:ph type="title"/>
          </p:nvPr>
        </p:nvSpPr>
        <p:spPr/>
        <p:txBody>
          <a:bodyPr/>
          <a:lstStyle/>
          <a:p>
            <a:r>
              <a:rPr lang="en-US" dirty="0"/>
              <a:t>Up- and Downstream </a:t>
            </a:r>
            <a:r>
              <a:rPr lang="en-US" dirty="0">
                <a:solidFill>
                  <a:srgbClr val="00B0F0"/>
                </a:solidFill>
              </a:rPr>
              <a:t>County</a:t>
            </a:r>
            <a:r>
              <a:rPr lang="en-US" dirty="0"/>
              <a:t> Exposure</a:t>
            </a:r>
            <a:br>
              <a:rPr lang="en-US" dirty="0"/>
            </a:br>
            <a:r>
              <a:rPr lang="en-US" sz="1400" dirty="0"/>
              <a:t>Medians Noted with Dashed Lines</a:t>
            </a:r>
            <a:endParaRPr lang="en-US" dirty="0"/>
          </a:p>
        </p:txBody>
      </p:sp>
      <p:sp>
        <p:nvSpPr>
          <p:cNvPr id="3" name="Slide Number Placeholder 2">
            <a:extLst>
              <a:ext uri="{FF2B5EF4-FFF2-40B4-BE49-F238E27FC236}">
                <a16:creationId xmlns:a16="http://schemas.microsoft.com/office/drawing/2014/main" id="{42E2066B-CAE5-410B-9F1C-32136B695370}"/>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22</a:t>
            </a:fld>
            <a:endParaRPr lang="en-GB" dirty="0"/>
          </a:p>
        </p:txBody>
      </p:sp>
      <p:pic>
        <p:nvPicPr>
          <p:cNvPr id="4" name="Picture 3">
            <a:extLst>
              <a:ext uri="{FF2B5EF4-FFF2-40B4-BE49-F238E27FC236}">
                <a16:creationId xmlns:a16="http://schemas.microsoft.com/office/drawing/2014/main" id="{3A6BC622-BA03-41E7-9EDB-F07282CB8A31}"/>
              </a:ext>
            </a:extLst>
          </p:cNvPr>
          <p:cNvPicPr>
            <a:picLocks noChangeAspect="1"/>
          </p:cNvPicPr>
          <p:nvPr/>
        </p:nvPicPr>
        <p:blipFill rotWithShape="1">
          <a:blip r:embed="rId2"/>
          <a:srcRect l="50000" t="23785" r="20409" b="31571"/>
          <a:stretch/>
        </p:blipFill>
        <p:spPr>
          <a:xfrm>
            <a:off x="1490495" y="1459069"/>
            <a:ext cx="5824705" cy="5279269"/>
          </a:xfrm>
          <a:prstGeom prst="rect">
            <a:avLst/>
          </a:prstGeom>
        </p:spPr>
      </p:pic>
      <p:sp>
        <p:nvSpPr>
          <p:cNvPr id="5" name="TextBox 4">
            <a:extLst>
              <a:ext uri="{FF2B5EF4-FFF2-40B4-BE49-F238E27FC236}">
                <a16:creationId xmlns:a16="http://schemas.microsoft.com/office/drawing/2014/main" id="{DF11CB1E-17F2-4551-9480-A12E78B188F3}"/>
              </a:ext>
            </a:extLst>
          </p:cNvPr>
          <p:cNvSpPr txBox="1"/>
          <p:nvPr/>
        </p:nvSpPr>
        <p:spPr>
          <a:xfrm>
            <a:off x="956821" y="1673246"/>
            <a:ext cx="3890866" cy="307777"/>
          </a:xfrm>
          <a:prstGeom prst="rect">
            <a:avLst/>
          </a:prstGeom>
          <a:solidFill>
            <a:schemeClr val="bg1"/>
          </a:solidFill>
        </p:spPr>
        <p:txBody>
          <a:bodyPr wrap="square" rtlCol="0">
            <a:spAutoFit/>
          </a:bodyPr>
          <a:lstStyle/>
          <a:p>
            <a:r>
              <a:rPr lang="en-US" sz="1400" b="0" u="none" dirty="0">
                <a:solidFill>
                  <a:srgbClr val="FF0000"/>
                </a:solidFill>
                <a:latin typeface="Arial" pitchFamily="34" charset="0"/>
                <a:cs typeface="Arial" pitchFamily="34" charset="0"/>
              </a:rPr>
              <a:t>Napa (06055)</a:t>
            </a:r>
          </a:p>
        </p:txBody>
      </p:sp>
      <p:cxnSp>
        <p:nvCxnSpPr>
          <p:cNvPr id="6" name="Straight Arrow Connector 5">
            <a:extLst>
              <a:ext uri="{FF2B5EF4-FFF2-40B4-BE49-F238E27FC236}">
                <a16:creationId xmlns:a16="http://schemas.microsoft.com/office/drawing/2014/main" id="{3DE66E21-1520-4617-A58D-3D76632D5B37}"/>
              </a:ext>
            </a:extLst>
          </p:cNvPr>
          <p:cNvCxnSpPr>
            <a:cxnSpLocks/>
          </p:cNvCxnSpPr>
          <p:nvPr/>
        </p:nvCxnSpPr>
        <p:spPr bwMode="auto">
          <a:xfrm>
            <a:off x="1744824" y="2057400"/>
            <a:ext cx="1912776" cy="1953182"/>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8" name="TextBox 7">
            <a:extLst>
              <a:ext uri="{FF2B5EF4-FFF2-40B4-BE49-F238E27FC236}">
                <a16:creationId xmlns:a16="http://schemas.microsoft.com/office/drawing/2014/main" id="{E375C6B0-CB44-43F5-BA91-5DCA280D6EFA}"/>
              </a:ext>
            </a:extLst>
          </p:cNvPr>
          <p:cNvSpPr txBox="1"/>
          <p:nvPr/>
        </p:nvSpPr>
        <p:spPr>
          <a:xfrm>
            <a:off x="5801880" y="4727330"/>
            <a:ext cx="3283384" cy="523220"/>
          </a:xfrm>
          <a:prstGeom prst="rect">
            <a:avLst/>
          </a:prstGeom>
          <a:noFill/>
        </p:spPr>
        <p:txBody>
          <a:bodyPr wrap="square" rtlCol="0">
            <a:spAutoFit/>
          </a:bodyPr>
          <a:lstStyle/>
          <a:p>
            <a:r>
              <a:rPr lang="en-US" sz="1400" b="0" u="none" dirty="0">
                <a:solidFill>
                  <a:srgbClr val="FF0000"/>
                </a:solidFill>
                <a:latin typeface="Arial" pitchFamily="34" charset="0"/>
                <a:cs typeface="Arial" pitchFamily="34" charset="0"/>
              </a:rPr>
              <a:t>Santa Clara (06081)</a:t>
            </a:r>
          </a:p>
          <a:p>
            <a:r>
              <a:rPr lang="en-US" sz="1400" b="0" u="none" dirty="0">
                <a:solidFill>
                  <a:schemeClr val="bg1">
                    <a:lumMod val="50000"/>
                  </a:schemeClr>
                </a:solidFill>
                <a:latin typeface="Arial" pitchFamily="34" charset="0"/>
                <a:cs typeface="Arial" pitchFamily="34" charset="0"/>
              </a:rPr>
              <a:t>“Silicon Valley”</a:t>
            </a:r>
          </a:p>
        </p:txBody>
      </p:sp>
      <p:cxnSp>
        <p:nvCxnSpPr>
          <p:cNvPr id="9" name="Straight Arrow Connector 8">
            <a:extLst>
              <a:ext uri="{FF2B5EF4-FFF2-40B4-BE49-F238E27FC236}">
                <a16:creationId xmlns:a16="http://schemas.microsoft.com/office/drawing/2014/main" id="{C6875347-DB1E-421D-8936-679EF62B64F5}"/>
              </a:ext>
            </a:extLst>
          </p:cNvPr>
          <p:cNvCxnSpPr>
            <a:cxnSpLocks/>
          </p:cNvCxnSpPr>
          <p:nvPr/>
        </p:nvCxnSpPr>
        <p:spPr bwMode="auto">
          <a:xfrm flipH="1" flipV="1">
            <a:off x="4518920" y="4609323"/>
            <a:ext cx="1282959" cy="256591"/>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3864713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DEEB9-2810-8889-590B-16A95A4347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546970-2B10-E1A0-EC9B-B2B83C8D198D}"/>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2B2F4E6-08C5-0FBF-54E9-F744C437CFBE}"/>
              </a:ext>
            </a:extLst>
          </p:cNvPr>
          <p:cNvSpPr>
            <a:spLocks noGrp="1"/>
          </p:cNvSpPr>
          <p:nvPr>
            <p:ph idx="1"/>
          </p:nvPr>
        </p:nvSpPr>
        <p:spPr/>
        <p:txBody>
          <a:bodyPr/>
          <a:lstStyle/>
          <a:p>
            <a:r>
              <a:rPr lang="en-US" dirty="0">
                <a:solidFill>
                  <a:schemeClr val="bg1">
                    <a:lumMod val="65000"/>
                  </a:schemeClr>
                </a:solidFill>
              </a:rPr>
              <a:t>Introduction </a:t>
            </a:r>
          </a:p>
          <a:p>
            <a:endParaRPr lang="en-US" dirty="0"/>
          </a:p>
          <a:p>
            <a:r>
              <a:rPr lang="en-US" dirty="0">
                <a:solidFill>
                  <a:schemeClr val="bg1">
                    <a:lumMod val="65000"/>
                  </a:schemeClr>
                </a:solidFill>
              </a:rPr>
              <a:t>Data</a:t>
            </a:r>
          </a:p>
          <a:p>
            <a:endParaRPr lang="en-US" dirty="0">
              <a:solidFill>
                <a:schemeClr val="bg1">
                  <a:lumMod val="65000"/>
                </a:schemeClr>
              </a:solidFill>
            </a:endParaRPr>
          </a:p>
          <a:p>
            <a:r>
              <a:rPr lang="en-US" dirty="0" err="1">
                <a:solidFill>
                  <a:schemeClr val="bg1">
                    <a:lumMod val="65000"/>
                  </a:schemeClr>
                </a:solidFill>
              </a:rPr>
              <a:t>M</a:t>
            </a:r>
            <a:r>
              <a:rPr lang="en-US" sz="2000" b="0" u="none" dirty="0" err="1">
                <a:solidFill>
                  <a:schemeClr val="bg1">
                    <a:lumMod val="65000"/>
                  </a:schemeClr>
                </a:solidFill>
                <a:latin typeface="Wingdings 3" panose="05040102010807070707" pitchFamily="18" charset="2"/>
              </a:rPr>
              <a:t>g</a:t>
            </a:r>
            <a:r>
              <a:rPr lang="en-US" dirty="0" err="1">
                <a:solidFill>
                  <a:schemeClr val="bg1">
                    <a:lumMod val="65000"/>
                  </a:schemeClr>
                </a:solidFill>
              </a:rPr>
              <a:t>NM</a:t>
            </a:r>
            <a:r>
              <a:rPr lang="en-US" dirty="0">
                <a:solidFill>
                  <a:schemeClr val="bg1">
                    <a:lumMod val="65000"/>
                  </a:schemeClr>
                </a:solidFill>
              </a:rPr>
              <a:t> Reallocation 2000-2007</a:t>
            </a:r>
          </a:p>
          <a:p>
            <a:endParaRPr lang="en-US" dirty="0">
              <a:solidFill>
                <a:schemeClr val="bg1">
                  <a:lumMod val="65000"/>
                </a:schemeClr>
              </a:solidFill>
            </a:endParaRPr>
          </a:p>
          <a:p>
            <a:r>
              <a:rPr lang="en-US" dirty="0">
                <a:solidFill>
                  <a:schemeClr val="bg1">
                    <a:lumMod val="65000"/>
                  </a:schemeClr>
                </a:solidFill>
              </a:rPr>
              <a:t>Exposure to PNTR</a:t>
            </a:r>
          </a:p>
          <a:p>
            <a:endParaRPr lang="en-US" dirty="0">
              <a:solidFill>
                <a:schemeClr val="accent6"/>
              </a:solidFill>
            </a:endParaRPr>
          </a:p>
          <a:p>
            <a:r>
              <a:rPr lang="en-US" dirty="0">
                <a:solidFill>
                  <a:schemeClr val="accent6"/>
                </a:solidFill>
              </a:rPr>
              <a:t>Baseline DID Results</a:t>
            </a:r>
          </a:p>
          <a:p>
            <a:endParaRPr lang="en-US" dirty="0">
              <a:solidFill>
                <a:schemeClr val="bg1">
                  <a:lumMod val="65000"/>
                </a:schemeClr>
              </a:solidFill>
            </a:endParaRPr>
          </a:p>
          <a:p>
            <a:r>
              <a:rPr lang="en-US" dirty="0">
                <a:solidFill>
                  <a:schemeClr val="bg1">
                    <a:lumMod val="65000"/>
                  </a:schemeClr>
                </a:solidFill>
              </a:rPr>
              <a:t>PNTR and worker attributes</a:t>
            </a:r>
          </a:p>
          <a:p>
            <a:pPr marL="0" indent="0">
              <a:buNone/>
            </a:pPr>
            <a:endParaRPr lang="en-US" dirty="0">
              <a:solidFill>
                <a:schemeClr val="bg1">
                  <a:lumMod val="65000"/>
                </a:schemeClr>
              </a:solidFill>
            </a:endParaRPr>
          </a:p>
          <a:p>
            <a:r>
              <a:rPr lang="en-US" dirty="0">
                <a:solidFill>
                  <a:schemeClr val="bg1">
                    <a:lumMod val="65000"/>
                  </a:schemeClr>
                </a:solidFill>
              </a:rPr>
              <a:t>Conclusion</a:t>
            </a:r>
          </a:p>
          <a:p>
            <a:endParaRPr lang="en-US" dirty="0">
              <a:solidFill>
                <a:schemeClr val="bg1">
                  <a:lumMod val="50000"/>
                </a:schemeClr>
              </a:solidFill>
            </a:endParaRPr>
          </a:p>
          <a:p>
            <a:pPr marL="0" indent="0">
              <a:buNone/>
            </a:pPr>
            <a:endParaRPr lang="en-US" dirty="0">
              <a:solidFill>
                <a:schemeClr val="bg1">
                  <a:lumMod val="50000"/>
                </a:schemeClr>
              </a:solidFill>
            </a:endParaRPr>
          </a:p>
          <a:p>
            <a:endParaRPr lang="en-US" dirty="0"/>
          </a:p>
        </p:txBody>
      </p:sp>
      <p:sp>
        <p:nvSpPr>
          <p:cNvPr id="4" name="Slide Number Placeholder 3">
            <a:extLst>
              <a:ext uri="{FF2B5EF4-FFF2-40B4-BE49-F238E27FC236}">
                <a16:creationId xmlns:a16="http://schemas.microsoft.com/office/drawing/2014/main" id="{24BDCDFF-5473-8760-696C-32A2BFC29555}"/>
              </a:ext>
            </a:extLst>
          </p:cNvPr>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23</a:t>
            </a:fld>
            <a:endParaRPr lang="en-GB" dirty="0"/>
          </a:p>
        </p:txBody>
      </p:sp>
    </p:spTree>
    <p:extLst>
      <p:ext uri="{BB962C8B-B14F-4D97-AF65-F5344CB8AC3E}">
        <p14:creationId xmlns:p14="http://schemas.microsoft.com/office/powerpoint/2010/main" val="4122139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3E476-F16E-41F2-BEF2-C8D1593D377D}"/>
              </a:ext>
            </a:extLst>
          </p:cNvPr>
          <p:cNvSpPr>
            <a:spLocks noGrp="1"/>
          </p:cNvSpPr>
          <p:nvPr>
            <p:ph type="title"/>
          </p:nvPr>
        </p:nvSpPr>
        <p:spPr/>
        <p:txBody>
          <a:bodyPr/>
          <a:lstStyle/>
          <a:p>
            <a:r>
              <a:rPr lang="en-US" dirty="0"/>
              <a:t>Regression Samples</a:t>
            </a:r>
          </a:p>
        </p:txBody>
      </p:sp>
      <p:sp>
        <p:nvSpPr>
          <p:cNvPr id="3" name="Content Placeholder 2">
            <a:extLst>
              <a:ext uri="{FF2B5EF4-FFF2-40B4-BE49-F238E27FC236}">
                <a16:creationId xmlns:a16="http://schemas.microsoft.com/office/drawing/2014/main" id="{8A4B3EAD-8E34-4BFD-B3E2-6D2D45363B94}"/>
              </a:ext>
            </a:extLst>
          </p:cNvPr>
          <p:cNvSpPr>
            <a:spLocks noGrp="1"/>
          </p:cNvSpPr>
          <p:nvPr>
            <p:ph idx="1"/>
          </p:nvPr>
        </p:nvSpPr>
        <p:spPr/>
        <p:txBody>
          <a:bodyPr/>
          <a:lstStyle/>
          <a:p>
            <a:r>
              <a:rPr lang="en-US" dirty="0"/>
              <a:t>Only 19 states have data available before PNTR (1993-1999)</a:t>
            </a:r>
          </a:p>
          <a:p>
            <a:pPr lvl="1"/>
            <a:r>
              <a:rPr lang="en-US" u="sng" dirty="0"/>
              <a:t>BUT</a:t>
            </a:r>
            <a:r>
              <a:rPr lang="en-US" dirty="0"/>
              <a:t> these workers can be followed across 46 states after 1999</a:t>
            </a:r>
          </a:p>
          <a:p>
            <a:endParaRPr lang="en-US" dirty="0"/>
          </a:p>
          <a:p>
            <a:r>
              <a:rPr lang="en-US" dirty="0"/>
              <a:t>Draw 5% random stratified sample of “non-retiring” workers employed all years from 1993 to 1999, and follow them through 2014</a:t>
            </a:r>
          </a:p>
          <a:p>
            <a:pPr lvl="1"/>
            <a:r>
              <a:rPr lang="en-US" dirty="0"/>
              <a:t>Age&lt;64 in 2014</a:t>
            </a:r>
          </a:p>
          <a:p>
            <a:pPr lvl="1"/>
            <a:r>
              <a:rPr lang="en-US" dirty="0"/>
              <a:t>Sample has &gt;1M workers, &gt;200K firms </a:t>
            </a:r>
          </a:p>
          <a:p>
            <a:pPr lvl="1"/>
            <a:r>
              <a:rPr lang="en-US" dirty="0"/>
              <a:t>20% of workers initially at M firms; 80% initially at NM firms</a:t>
            </a:r>
          </a:p>
          <a:p>
            <a:pPr marL="0" indent="0">
              <a:buNone/>
            </a:pPr>
            <a:endParaRPr lang="en-US" dirty="0"/>
          </a:p>
          <a:p>
            <a:r>
              <a:rPr lang="en-US" dirty="0">
                <a:solidFill>
                  <a:schemeClr val="accent6"/>
                </a:solidFill>
              </a:rPr>
              <a:t>Follow labor literature, compare mixed- vs high-tenure workers</a:t>
            </a:r>
          </a:p>
          <a:p>
            <a:pPr lvl="1"/>
            <a:r>
              <a:rPr lang="en-US" dirty="0">
                <a:solidFill>
                  <a:schemeClr val="accent6"/>
                </a:solidFill>
              </a:rPr>
              <a:t> </a:t>
            </a:r>
            <a:r>
              <a:rPr lang="en-US" dirty="0">
                <a:solidFill>
                  <a:srgbClr val="00B0F0"/>
                </a:solidFill>
              </a:rPr>
              <a:t>Mixed-tenure: </a:t>
            </a:r>
            <a:r>
              <a:rPr lang="en-US" dirty="0"/>
              <a:t> employed entire pre-period </a:t>
            </a:r>
          </a:p>
          <a:p>
            <a:pPr lvl="1"/>
            <a:r>
              <a:rPr lang="en-US" dirty="0">
                <a:solidFill>
                  <a:schemeClr val="accent6"/>
                </a:solidFill>
              </a:rPr>
              <a:t> </a:t>
            </a:r>
            <a:r>
              <a:rPr lang="en-US" dirty="0">
                <a:solidFill>
                  <a:srgbClr val="00B0F0"/>
                </a:solidFill>
              </a:rPr>
              <a:t>High-tenure</a:t>
            </a:r>
            <a:r>
              <a:rPr lang="en-US" dirty="0"/>
              <a:t>: employed </a:t>
            </a:r>
            <a:r>
              <a:rPr lang="en-US" u="sng" dirty="0"/>
              <a:t>by same firm</a:t>
            </a:r>
            <a:r>
              <a:rPr lang="en-US" dirty="0"/>
              <a:t> entire pre-period</a:t>
            </a:r>
          </a:p>
          <a:p>
            <a:endParaRPr lang="en-US" dirty="0"/>
          </a:p>
        </p:txBody>
      </p:sp>
      <p:sp>
        <p:nvSpPr>
          <p:cNvPr id="4" name="Slide Number Placeholder 3">
            <a:extLst>
              <a:ext uri="{FF2B5EF4-FFF2-40B4-BE49-F238E27FC236}">
                <a16:creationId xmlns:a16="http://schemas.microsoft.com/office/drawing/2014/main" id="{AFF69ACC-8962-47F6-9D1B-3071846364CD}"/>
              </a:ext>
            </a:extLst>
          </p:cNvPr>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24</a:t>
            </a:fld>
            <a:endParaRPr lang="en-GB" dirty="0"/>
          </a:p>
        </p:txBody>
      </p:sp>
    </p:spTree>
    <p:extLst>
      <p:ext uri="{BB962C8B-B14F-4D97-AF65-F5344CB8AC3E}">
        <p14:creationId xmlns:p14="http://schemas.microsoft.com/office/powerpoint/2010/main" val="467022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E6EF332-C568-0933-4DBC-4DCF97273EF3}"/>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25</a:t>
            </a:fld>
            <a:endParaRPr lang="en-GB" dirty="0"/>
          </a:p>
        </p:txBody>
      </p:sp>
      <p:pic>
        <p:nvPicPr>
          <p:cNvPr id="4" name="Picture 3">
            <a:extLst>
              <a:ext uri="{FF2B5EF4-FFF2-40B4-BE49-F238E27FC236}">
                <a16:creationId xmlns:a16="http://schemas.microsoft.com/office/drawing/2014/main" id="{F6270C30-A1DA-0216-A3C6-2490936282A5}"/>
              </a:ext>
            </a:extLst>
          </p:cNvPr>
          <p:cNvPicPr>
            <a:picLocks noChangeAspect="1"/>
          </p:cNvPicPr>
          <p:nvPr/>
        </p:nvPicPr>
        <p:blipFill>
          <a:blip r:embed="rId2"/>
          <a:srcRect l="4215" r="5831" b="15832"/>
          <a:stretch/>
        </p:blipFill>
        <p:spPr>
          <a:xfrm>
            <a:off x="1382193" y="325554"/>
            <a:ext cx="6379613" cy="6069731"/>
          </a:xfrm>
          <a:prstGeom prst="rect">
            <a:avLst/>
          </a:prstGeom>
        </p:spPr>
      </p:pic>
      <p:sp>
        <p:nvSpPr>
          <p:cNvPr id="6" name="Oval 5">
            <a:extLst>
              <a:ext uri="{FF2B5EF4-FFF2-40B4-BE49-F238E27FC236}">
                <a16:creationId xmlns:a16="http://schemas.microsoft.com/office/drawing/2014/main" id="{BC1F826B-1CAE-3A3F-23CA-5BDE292318DF}"/>
              </a:ext>
            </a:extLst>
          </p:cNvPr>
          <p:cNvSpPr/>
          <p:nvPr/>
        </p:nvSpPr>
        <p:spPr bwMode="auto">
          <a:xfrm>
            <a:off x="3208020" y="4853940"/>
            <a:ext cx="419100" cy="31242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7" name="Oval 6">
            <a:extLst>
              <a:ext uri="{FF2B5EF4-FFF2-40B4-BE49-F238E27FC236}">
                <a16:creationId xmlns:a16="http://schemas.microsoft.com/office/drawing/2014/main" id="{3C5CEE99-294B-A867-A4C4-E7D2F2C5D77A}"/>
              </a:ext>
            </a:extLst>
          </p:cNvPr>
          <p:cNvSpPr/>
          <p:nvPr/>
        </p:nvSpPr>
        <p:spPr bwMode="auto">
          <a:xfrm>
            <a:off x="5734887" y="4850130"/>
            <a:ext cx="419100" cy="31242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8" name="TextBox 7">
            <a:extLst>
              <a:ext uri="{FF2B5EF4-FFF2-40B4-BE49-F238E27FC236}">
                <a16:creationId xmlns:a16="http://schemas.microsoft.com/office/drawing/2014/main" id="{0DACC449-8BE9-CE4A-3DF2-94F13FE5D2A7}"/>
              </a:ext>
            </a:extLst>
          </p:cNvPr>
          <p:cNvSpPr txBox="1"/>
          <p:nvPr/>
        </p:nvSpPr>
        <p:spPr>
          <a:xfrm>
            <a:off x="7602948" y="4741069"/>
            <a:ext cx="1541052" cy="553998"/>
          </a:xfrm>
          <a:prstGeom prst="rect">
            <a:avLst/>
          </a:prstGeom>
          <a:noFill/>
        </p:spPr>
        <p:txBody>
          <a:bodyPr wrap="square" rtlCol="0">
            <a:spAutoFit/>
          </a:bodyPr>
          <a:lstStyle/>
          <a:p>
            <a:r>
              <a:rPr lang="en-US" sz="1000" b="0" u="none" dirty="0">
                <a:solidFill>
                  <a:srgbClr val="FF0000"/>
                </a:solidFill>
                <a:latin typeface="Arial" pitchFamily="34" charset="0"/>
                <a:cs typeface="Arial" pitchFamily="34" charset="0"/>
              </a:rPr>
              <a:t>Mixed tenure less educated than high tenure</a:t>
            </a:r>
          </a:p>
        </p:txBody>
      </p:sp>
      <p:sp>
        <p:nvSpPr>
          <p:cNvPr id="10" name="Oval 9">
            <a:extLst>
              <a:ext uri="{FF2B5EF4-FFF2-40B4-BE49-F238E27FC236}">
                <a16:creationId xmlns:a16="http://schemas.microsoft.com/office/drawing/2014/main" id="{8A7F9893-E3D3-CA7B-F623-B4D2CBAACA1D}"/>
              </a:ext>
            </a:extLst>
          </p:cNvPr>
          <p:cNvSpPr/>
          <p:nvPr/>
        </p:nvSpPr>
        <p:spPr bwMode="auto">
          <a:xfrm>
            <a:off x="4362450" y="4850130"/>
            <a:ext cx="419100" cy="312420"/>
          </a:xfrm>
          <a:prstGeom prst="ellipse">
            <a:avLst/>
          </a:prstGeom>
          <a:noFill/>
          <a:ln w="19050"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1" name="Oval 10">
            <a:extLst>
              <a:ext uri="{FF2B5EF4-FFF2-40B4-BE49-F238E27FC236}">
                <a16:creationId xmlns:a16="http://schemas.microsoft.com/office/drawing/2014/main" id="{6EE80BC3-C526-1339-3240-A7A50E1C79E2}"/>
              </a:ext>
            </a:extLst>
          </p:cNvPr>
          <p:cNvSpPr/>
          <p:nvPr/>
        </p:nvSpPr>
        <p:spPr bwMode="auto">
          <a:xfrm>
            <a:off x="6889317" y="4846320"/>
            <a:ext cx="419100" cy="312420"/>
          </a:xfrm>
          <a:prstGeom prst="ellipse">
            <a:avLst/>
          </a:prstGeom>
          <a:noFill/>
          <a:ln w="19050"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2" name="Oval 11">
            <a:extLst>
              <a:ext uri="{FF2B5EF4-FFF2-40B4-BE49-F238E27FC236}">
                <a16:creationId xmlns:a16="http://schemas.microsoft.com/office/drawing/2014/main" id="{D058238A-A8B1-9F2B-B77D-06DC9E7C84A0}"/>
              </a:ext>
            </a:extLst>
          </p:cNvPr>
          <p:cNvSpPr/>
          <p:nvPr/>
        </p:nvSpPr>
        <p:spPr bwMode="auto">
          <a:xfrm>
            <a:off x="3208020" y="5793304"/>
            <a:ext cx="419100" cy="31242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3" name="Oval 12">
            <a:extLst>
              <a:ext uri="{FF2B5EF4-FFF2-40B4-BE49-F238E27FC236}">
                <a16:creationId xmlns:a16="http://schemas.microsoft.com/office/drawing/2014/main" id="{A7B36FAB-0D6C-35B1-8475-02AEA1D619AA}"/>
              </a:ext>
            </a:extLst>
          </p:cNvPr>
          <p:cNvSpPr/>
          <p:nvPr/>
        </p:nvSpPr>
        <p:spPr bwMode="auto">
          <a:xfrm>
            <a:off x="5734887" y="5789494"/>
            <a:ext cx="419100" cy="31242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4" name="TextBox 13">
            <a:extLst>
              <a:ext uri="{FF2B5EF4-FFF2-40B4-BE49-F238E27FC236}">
                <a16:creationId xmlns:a16="http://schemas.microsoft.com/office/drawing/2014/main" id="{80F564E5-2607-7DC3-498A-984FE3C44AA9}"/>
              </a:ext>
            </a:extLst>
          </p:cNvPr>
          <p:cNvSpPr txBox="1"/>
          <p:nvPr/>
        </p:nvSpPr>
        <p:spPr>
          <a:xfrm>
            <a:off x="7602948" y="5680433"/>
            <a:ext cx="1541052" cy="553998"/>
          </a:xfrm>
          <a:prstGeom prst="rect">
            <a:avLst/>
          </a:prstGeom>
          <a:noFill/>
        </p:spPr>
        <p:txBody>
          <a:bodyPr wrap="square" rtlCol="0">
            <a:spAutoFit/>
          </a:bodyPr>
          <a:lstStyle/>
          <a:p>
            <a:r>
              <a:rPr lang="en-US" sz="1000" b="0" u="none" dirty="0">
                <a:solidFill>
                  <a:srgbClr val="FF0000"/>
                </a:solidFill>
                <a:latin typeface="Arial" pitchFamily="34" charset="0"/>
                <a:cs typeface="Arial" pitchFamily="34" charset="0"/>
              </a:rPr>
              <a:t>Mixed tenure lower earnings than high tenure</a:t>
            </a:r>
          </a:p>
        </p:txBody>
      </p:sp>
      <p:sp>
        <p:nvSpPr>
          <p:cNvPr id="15" name="Oval 14">
            <a:extLst>
              <a:ext uri="{FF2B5EF4-FFF2-40B4-BE49-F238E27FC236}">
                <a16:creationId xmlns:a16="http://schemas.microsoft.com/office/drawing/2014/main" id="{A6F33ED8-F79B-5628-1EB5-F7F1F3B10A91}"/>
              </a:ext>
            </a:extLst>
          </p:cNvPr>
          <p:cNvSpPr/>
          <p:nvPr/>
        </p:nvSpPr>
        <p:spPr bwMode="auto">
          <a:xfrm>
            <a:off x="4362450" y="5789494"/>
            <a:ext cx="419100" cy="312420"/>
          </a:xfrm>
          <a:prstGeom prst="ellipse">
            <a:avLst/>
          </a:prstGeom>
          <a:noFill/>
          <a:ln w="19050"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6" name="Oval 15">
            <a:extLst>
              <a:ext uri="{FF2B5EF4-FFF2-40B4-BE49-F238E27FC236}">
                <a16:creationId xmlns:a16="http://schemas.microsoft.com/office/drawing/2014/main" id="{1CB66DF7-5A7A-EDCF-4AF8-D93B943E3A56}"/>
              </a:ext>
            </a:extLst>
          </p:cNvPr>
          <p:cNvSpPr/>
          <p:nvPr/>
        </p:nvSpPr>
        <p:spPr bwMode="auto">
          <a:xfrm>
            <a:off x="6889317" y="5785684"/>
            <a:ext cx="419100" cy="312420"/>
          </a:xfrm>
          <a:prstGeom prst="ellipse">
            <a:avLst/>
          </a:prstGeom>
          <a:noFill/>
          <a:ln w="19050"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7" name="Oval 16">
            <a:extLst>
              <a:ext uri="{FF2B5EF4-FFF2-40B4-BE49-F238E27FC236}">
                <a16:creationId xmlns:a16="http://schemas.microsoft.com/office/drawing/2014/main" id="{DAA7695A-12F8-7575-EC93-8DD577023A7C}"/>
              </a:ext>
            </a:extLst>
          </p:cNvPr>
          <p:cNvSpPr/>
          <p:nvPr/>
        </p:nvSpPr>
        <p:spPr bwMode="auto">
          <a:xfrm>
            <a:off x="3233103" y="1535132"/>
            <a:ext cx="419100" cy="31242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8" name="Oval 17">
            <a:extLst>
              <a:ext uri="{FF2B5EF4-FFF2-40B4-BE49-F238E27FC236}">
                <a16:creationId xmlns:a16="http://schemas.microsoft.com/office/drawing/2014/main" id="{699F3287-920F-38D1-0EB8-61977AE206E9}"/>
              </a:ext>
            </a:extLst>
          </p:cNvPr>
          <p:cNvSpPr/>
          <p:nvPr/>
        </p:nvSpPr>
        <p:spPr bwMode="auto">
          <a:xfrm>
            <a:off x="5759970" y="1531322"/>
            <a:ext cx="419100" cy="31242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9" name="TextBox 18">
            <a:extLst>
              <a:ext uri="{FF2B5EF4-FFF2-40B4-BE49-F238E27FC236}">
                <a16:creationId xmlns:a16="http://schemas.microsoft.com/office/drawing/2014/main" id="{DCDE08D8-724D-E276-C41E-9318023BA44A}"/>
              </a:ext>
            </a:extLst>
          </p:cNvPr>
          <p:cNvSpPr txBox="1"/>
          <p:nvPr/>
        </p:nvSpPr>
        <p:spPr>
          <a:xfrm>
            <a:off x="7628031" y="1422261"/>
            <a:ext cx="1541052" cy="553998"/>
          </a:xfrm>
          <a:prstGeom prst="rect">
            <a:avLst/>
          </a:prstGeom>
          <a:noFill/>
        </p:spPr>
        <p:txBody>
          <a:bodyPr wrap="square" rtlCol="0">
            <a:spAutoFit/>
          </a:bodyPr>
          <a:lstStyle/>
          <a:p>
            <a:r>
              <a:rPr lang="en-US" sz="1000" b="0" u="none" dirty="0">
                <a:solidFill>
                  <a:srgbClr val="FF0000"/>
                </a:solidFill>
                <a:latin typeface="Arial" pitchFamily="34" charset="0"/>
                <a:cs typeface="Arial" pitchFamily="34" charset="0"/>
              </a:rPr>
              <a:t>Mixed tenure less male and less white than high tenure</a:t>
            </a:r>
          </a:p>
        </p:txBody>
      </p:sp>
      <p:sp>
        <p:nvSpPr>
          <p:cNvPr id="20" name="Oval 19">
            <a:extLst>
              <a:ext uri="{FF2B5EF4-FFF2-40B4-BE49-F238E27FC236}">
                <a16:creationId xmlns:a16="http://schemas.microsoft.com/office/drawing/2014/main" id="{CC234F07-EA3A-CFEB-2A0C-865A455535CA}"/>
              </a:ext>
            </a:extLst>
          </p:cNvPr>
          <p:cNvSpPr/>
          <p:nvPr/>
        </p:nvSpPr>
        <p:spPr bwMode="auto">
          <a:xfrm>
            <a:off x="4387533" y="1531322"/>
            <a:ext cx="419100" cy="312420"/>
          </a:xfrm>
          <a:prstGeom prst="ellipse">
            <a:avLst/>
          </a:prstGeom>
          <a:noFill/>
          <a:ln w="19050"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21" name="Oval 20">
            <a:extLst>
              <a:ext uri="{FF2B5EF4-FFF2-40B4-BE49-F238E27FC236}">
                <a16:creationId xmlns:a16="http://schemas.microsoft.com/office/drawing/2014/main" id="{A58BEFE3-0D20-563C-1A81-84A7AD0363E0}"/>
              </a:ext>
            </a:extLst>
          </p:cNvPr>
          <p:cNvSpPr/>
          <p:nvPr/>
        </p:nvSpPr>
        <p:spPr bwMode="auto">
          <a:xfrm>
            <a:off x="6914400" y="1527512"/>
            <a:ext cx="419100" cy="312420"/>
          </a:xfrm>
          <a:prstGeom prst="ellipse">
            <a:avLst/>
          </a:prstGeom>
          <a:noFill/>
          <a:ln w="19050"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Tree>
    <p:extLst>
      <p:ext uri="{BB962C8B-B14F-4D97-AF65-F5344CB8AC3E}">
        <p14:creationId xmlns:p14="http://schemas.microsoft.com/office/powerpoint/2010/main" val="22200198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1956-DED5-4D8C-87CD-7BAE19B0C1D2}"/>
              </a:ext>
            </a:extLst>
          </p:cNvPr>
          <p:cNvSpPr>
            <a:spLocks noGrp="1"/>
          </p:cNvSpPr>
          <p:nvPr>
            <p:ph type="title"/>
          </p:nvPr>
        </p:nvSpPr>
        <p:spPr/>
        <p:txBody>
          <a:bodyPr/>
          <a:lstStyle/>
          <a:p>
            <a:r>
              <a:rPr lang="en-US" dirty="0"/>
              <a:t>1999 Employment in the 19- vs 46-State Samples</a:t>
            </a:r>
          </a:p>
        </p:txBody>
      </p:sp>
      <p:sp>
        <p:nvSpPr>
          <p:cNvPr id="3" name="Slide Number Placeholder 2">
            <a:extLst>
              <a:ext uri="{FF2B5EF4-FFF2-40B4-BE49-F238E27FC236}">
                <a16:creationId xmlns:a16="http://schemas.microsoft.com/office/drawing/2014/main" id="{F7B64303-CB8F-48D2-949B-3A981BC8DD01}"/>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26</a:t>
            </a:fld>
            <a:endParaRPr lang="en-GB" dirty="0"/>
          </a:p>
        </p:txBody>
      </p:sp>
      <p:pic>
        <p:nvPicPr>
          <p:cNvPr id="5" name="Picture 4">
            <a:extLst>
              <a:ext uri="{FF2B5EF4-FFF2-40B4-BE49-F238E27FC236}">
                <a16:creationId xmlns:a16="http://schemas.microsoft.com/office/drawing/2014/main" id="{683CC4C6-CAB4-446E-8589-C0FE6A051311}"/>
              </a:ext>
            </a:extLst>
          </p:cNvPr>
          <p:cNvPicPr>
            <a:picLocks noChangeAspect="1"/>
          </p:cNvPicPr>
          <p:nvPr/>
        </p:nvPicPr>
        <p:blipFill rotWithShape="1">
          <a:blip r:embed="rId2"/>
          <a:srcRect l="33509" t="23611" r="16140" b="6652"/>
          <a:stretch/>
        </p:blipFill>
        <p:spPr>
          <a:xfrm>
            <a:off x="1358984" y="1170239"/>
            <a:ext cx="6426031" cy="5340099"/>
          </a:xfrm>
          <a:prstGeom prst="rect">
            <a:avLst/>
          </a:prstGeom>
        </p:spPr>
      </p:pic>
    </p:spTree>
    <p:extLst>
      <p:ext uri="{BB962C8B-B14F-4D97-AF65-F5344CB8AC3E}">
        <p14:creationId xmlns:p14="http://schemas.microsoft.com/office/powerpoint/2010/main" val="34220828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96D0F-2436-40DC-83D0-2249547D698B}"/>
              </a:ext>
            </a:extLst>
          </p:cNvPr>
          <p:cNvSpPr>
            <a:spLocks noGrp="1"/>
          </p:cNvSpPr>
          <p:nvPr>
            <p:ph type="title"/>
          </p:nvPr>
        </p:nvSpPr>
        <p:spPr/>
        <p:txBody>
          <a:bodyPr/>
          <a:lstStyle/>
          <a:p>
            <a:r>
              <a:rPr lang="en-US" dirty="0"/>
              <a:t>1999 Employment in the 19- vs 46-State Samples</a:t>
            </a:r>
          </a:p>
        </p:txBody>
      </p:sp>
      <p:sp>
        <p:nvSpPr>
          <p:cNvPr id="3" name="Slide Number Placeholder 2">
            <a:extLst>
              <a:ext uri="{FF2B5EF4-FFF2-40B4-BE49-F238E27FC236}">
                <a16:creationId xmlns:a16="http://schemas.microsoft.com/office/drawing/2014/main" id="{C7F21545-0FB3-4FA7-A2BA-51B9BB3072AD}"/>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27</a:t>
            </a:fld>
            <a:endParaRPr lang="en-GB" dirty="0"/>
          </a:p>
        </p:txBody>
      </p:sp>
      <p:sp>
        <p:nvSpPr>
          <p:cNvPr id="6" name="TextBox 5">
            <a:extLst>
              <a:ext uri="{FF2B5EF4-FFF2-40B4-BE49-F238E27FC236}">
                <a16:creationId xmlns:a16="http://schemas.microsoft.com/office/drawing/2014/main" id="{A413388B-2C63-4482-9A96-321168E3CB2B}"/>
              </a:ext>
            </a:extLst>
          </p:cNvPr>
          <p:cNvSpPr txBox="1"/>
          <p:nvPr/>
        </p:nvSpPr>
        <p:spPr>
          <a:xfrm>
            <a:off x="870612" y="4249698"/>
            <a:ext cx="1675744" cy="553998"/>
          </a:xfrm>
          <a:prstGeom prst="rect">
            <a:avLst/>
          </a:prstGeom>
          <a:noFill/>
        </p:spPr>
        <p:txBody>
          <a:bodyPr wrap="square" rtlCol="0">
            <a:spAutoFit/>
          </a:bodyPr>
          <a:lstStyle/>
          <a:p>
            <a:pPr algn="ctr"/>
            <a:r>
              <a:rPr lang="en-US" sz="1000" b="0" u="none" dirty="0">
                <a:latin typeface="Arial" pitchFamily="34" charset="0"/>
                <a:cs typeface="Arial" pitchFamily="34" charset="0"/>
              </a:rPr>
              <a:t>Mixed NM sample is </a:t>
            </a:r>
            <a:r>
              <a:rPr lang="en-US" sz="1000" b="0" u="none" dirty="0">
                <a:solidFill>
                  <a:srgbClr val="FF0000"/>
                </a:solidFill>
                <a:latin typeface="Arial" pitchFamily="34" charset="0"/>
                <a:cs typeface="Arial" pitchFamily="34" charset="0"/>
              </a:rPr>
              <a:t>36%</a:t>
            </a:r>
            <a:r>
              <a:rPr lang="en-US" sz="1000" b="0" u="none" dirty="0">
                <a:latin typeface="Arial" pitchFamily="34" charset="0"/>
                <a:cs typeface="Arial" pitchFamily="34" charset="0"/>
              </a:rPr>
              <a:t> percent of this total (20*17.36/22)/44.2</a:t>
            </a:r>
          </a:p>
        </p:txBody>
      </p:sp>
      <p:sp>
        <p:nvSpPr>
          <p:cNvPr id="7" name="TextBox 6">
            <a:extLst>
              <a:ext uri="{FF2B5EF4-FFF2-40B4-BE49-F238E27FC236}">
                <a16:creationId xmlns:a16="http://schemas.microsoft.com/office/drawing/2014/main" id="{CA902DFA-19B5-4450-9EB4-3D52531C0C00}"/>
              </a:ext>
            </a:extLst>
          </p:cNvPr>
          <p:cNvSpPr txBox="1"/>
          <p:nvPr/>
        </p:nvSpPr>
        <p:spPr>
          <a:xfrm>
            <a:off x="6509412" y="4249698"/>
            <a:ext cx="1675744" cy="553998"/>
          </a:xfrm>
          <a:prstGeom prst="rect">
            <a:avLst/>
          </a:prstGeom>
          <a:noFill/>
        </p:spPr>
        <p:txBody>
          <a:bodyPr wrap="square" rtlCol="0">
            <a:spAutoFit/>
          </a:bodyPr>
          <a:lstStyle/>
          <a:p>
            <a:pPr algn="ctr"/>
            <a:r>
              <a:rPr lang="en-US" sz="1000" b="0" u="none" dirty="0">
                <a:latin typeface="Arial" pitchFamily="34" charset="0"/>
                <a:cs typeface="Arial" pitchFamily="34" charset="0"/>
              </a:rPr>
              <a:t>Mixed M sample is </a:t>
            </a:r>
            <a:r>
              <a:rPr lang="en-US" sz="1000" b="0" u="none" dirty="0">
                <a:solidFill>
                  <a:srgbClr val="FF0000"/>
                </a:solidFill>
                <a:latin typeface="Arial" pitchFamily="34" charset="0"/>
                <a:cs typeface="Arial" pitchFamily="34" charset="0"/>
              </a:rPr>
              <a:t>51%</a:t>
            </a:r>
            <a:r>
              <a:rPr lang="en-US" sz="1000" b="0" u="none" dirty="0">
                <a:latin typeface="Arial" pitchFamily="34" charset="0"/>
                <a:cs typeface="Arial" pitchFamily="34" charset="0"/>
              </a:rPr>
              <a:t> percent of this total (20*4.27/22)/7.6</a:t>
            </a:r>
          </a:p>
        </p:txBody>
      </p:sp>
      <p:graphicFrame>
        <p:nvGraphicFramePr>
          <p:cNvPr id="8" name="Object 7">
            <a:extLst>
              <a:ext uri="{FF2B5EF4-FFF2-40B4-BE49-F238E27FC236}">
                <a16:creationId xmlns:a16="http://schemas.microsoft.com/office/drawing/2014/main" id="{FF1D9A24-71EB-43C1-8FF9-CB3B2CF6DDBC}"/>
              </a:ext>
            </a:extLst>
          </p:cNvPr>
          <p:cNvGraphicFramePr>
            <a:graphicFrameLocks noChangeAspect="1"/>
          </p:cNvGraphicFramePr>
          <p:nvPr>
            <p:extLst>
              <p:ext uri="{D42A27DB-BD31-4B8C-83A1-F6EECF244321}">
                <p14:modId xmlns:p14="http://schemas.microsoft.com/office/powerpoint/2010/main" val="3613324482"/>
              </p:ext>
            </p:extLst>
          </p:nvPr>
        </p:nvGraphicFramePr>
        <p:xfrm>
          <a:off x="3343275" y="2276475"/>
          <a:ext cx="2457450" cy="1152525"/>
        </p:xfrm>
        <a:graphic>
          <a:graphicData uri="http://schemas.openxmlformats.org/presentationml/2006/ole">
            <mc:AlternateContent xmlns:mc="http://schemas.openxmlformats.org/markup-compatibility/2006">
              <mc:Choice xmlns:v="urn:schemas-microsoft-com:vml" Requires="v">
                <p:oleObj name="Worksheet" r:id="rId2" imgW="2457582" imgH="1152525" progId="Excel.Sheet.12">
                  <p:embed/>
                </p:oleObj>
              </mc:Choice>
              <mc:Fallback>
                <p:oleObj name="Worksheet" r:id="rId2" imgW="2457582" imgH="1152525" progId="Excel.Sheet.12">
                  <p:embed/>
                  <p:pic>
                    <p:nvPicPr>
                      <p:cNvPr id="0" name=""/>
                      <p:cNvPicPr/>
                      <p:nvPr/>
                    </p:nvPicPr>
                    <p:blipFill>
                      <a:blip r:embed="rId3"/>
                      <a:stretch>
                        <a:fillRect/>
                      </a:stretch>
                    </p:blipFill>
                    <p:spPr>
                      <a:xfrm>
                        <a:off x="3343275" y="2276475"/>
                        <a:ext cx="2457450" cy="1152525"/>
                      </a:xfrm>
                      <a:prstGeom prst="rect">
                        <a:avLst/>
                      </a:prstGeom>
                    </p:spPr>
                  </p:pic>
                </p:oleObj>
              </mc:Fallback>
            </mc:AlternateContent>
          </a:graphicData>
        </a:graphic>
      </p:graphicFrame>
      <p:sp>
        <p:nvSpPr>
          <p:cNvPr id="9" name="Freeform: Shape 8">
            <a:extLst>
              <a:ext uri="{FF2B5EF4-FFF2-40B4-BE49-F238E27FC236}">
                <a16:creationId xmlns:a16="http://schemas.microsoft.com/office/drawing/2014/main" id="{618AB1D3-2A59-4B46-BF41-DA103CF7AD4B}"/>
              </a:ext>
            </a:extLst>
          </p:cNvPr>
          <p:cNvSpPr/>
          <p:nvPr/>
        </p:nvSpPr>
        <p:spPr bwMode="auto">
          <a:xfrm>
            <a:off x="1708484" y="2743200"/>
            <a:ext cx="2189748" cy="1443789"/>
          </a:xfrm>
          <a:custGeom>
            <a:avLst/>
            <a:gdLst>
              <a:gd name="connsiteX0" fmla="*/ 2189748 w 2189748"/>
              <a:gd name="connsiteY0" fmla="*/ 0 h 1443789"/>
              <a:gd name="connsiteX1" fmla="*/ 954505 w 2189748"/>
              <a:gd name="connsiteY1" fmla="*/ 312821 h 1443789"/>
              <a:gd name="connsiteX2" fmla="*/ 0 w 2189748"/>
              <a:gd name="connsiteY2" fmla="*/ 1443789 h 1443789"/>
            </a:gdLst>
            <a:ahLst/>
            <a:cxnLst>
              <a:cxn ang="0">
                <a:pos x="connsiteX0" y="connsiteY0"/>
              </a:cxn>
              <a:cxn ang="0">
                <a:pos x="connsiteX1" y="connsiteY1"/>
              </a:cxn>
              <a:cxn ang="0">
                <a:pos x="connsiteX2" y="connsiteY2"/>
              </a:cxn>
            </a:cxnLst>
            <a:rect l="l" t="t" r="r" b="b"/>
            <a:pathLst>
              <a:path w="2189748" h="1443789">
                <a:moveTo>
                  <a:pt x="2189748" y="0"/>
                </a:moveTo>
                <a:cubicBezTo>
                  <a:pt x="1754605" y="36095"/>
                  <a:pt x="1319463" y="72190"/>
                  <a:pt x="954505" y="312821"/>
                </a:cubicBezTo>
                <a:cubicBezTo>
                  <a:pt x="589547" y="553452"/>
                  <a:pt x="294773" y="998620"/>
                  <a:pt x="0" y="1443789"/>
                </a:cubicBezTo>
              </a:path>
            </a:pathLst>
          </a:custGeom>
          <a:noFill/>
          <a:ln w="9525" cap="flat" cmpd="sng" algn="ctr">
            <a:solidFill>
              <a:srgbClr val="FF0000"/>
            </a:solidFill>
            <a:prstDash val="solid"/>
            <a:round/>
            <a:headEnd type="none" w="med" len="med"/>
            <a:tailEnd type="triangle" w="med" len="med"/>
          </a:ln>
          <a:effectLst/>
        </p:spPr>
        <p:txBody>
          <a:bodyPr rtlCol="0" anchor="ctr"/>
          <a:lstStyle/>
          <a:p>
            <a:pPr algn="ctr"/>
            <a:endParaRPr lang="en-US"/>
          </a:p>
        </p:txBody>
      </p:sp>
      <p:sp>
        <p:nvSpPr>
          <p:cNvPr id="10" name="Freeform: Shape 9">
            <a:extLst>
              <a:ext uri="{FF2B5EF4-FFF2-40B4-BE49-F238E27FC236}">
                <a16:creationId xmlns:a16="http://schemas.microsoft.com/office/drawing/2014/main" id="{2CF16197-1FEC-40F1-BE8B-D59C64F89BCF}"/>
              </a:ext>
            </a:extLst>
          </p:cNvPr>
          <p:cNvSpPr/>
          <p:nvPr/>
        </p:nvSpPr>
        <p:spPr bwMode="auto">
          <a:xfrm flipH="1">
            <a:off x="5157536" y="2743200"/>
            <a:ext cx="2189748" cy="1443789"/>
          </a:xfrm>
          <a:custGeom>
            <a:avLst/>
            <a:gdLst>
              <a:gd name="connsiteX0" fmla="*/ 2189748 w 2189748"/>
              <a:gd name="connsiteY0" fmla="*/ 0 h 1443789"/>
              <a:gd name="connsiteX1" fmla="*/ 954505 w 2189748"/>
              <a:gd name="connsiteY1" fmla="*/ 312821 h 1443789"/>
              <a:gd name="connsiteX2" fmla="*/ 0 w 2189748"/>
              <a:gd name="connsiteY2" fmla="*/ 1443789 h 1443789"/>
            </a:gdLst>
            <a:ahLst/>
            <a:cxnLst>
              <a:cxn ang="0">
                <a:pos x="connsiteX0" y="connsiteY0"/>
              </a:cxn>
              <a:cxn ang="0">
                <a:pos x="connsiteX1" y="connsiteY1"/>
              </a:cxn>
              <a:cxn ang="0">
                <a:pos x="connsiteX2" y="connsiteY2"/>
              </a:cxn>
            </a:cxnLst>
            <a:rect l="l" t="t" r="r" b="b"/>
            <a:pathLst>
              <a:path w="2189748" h="1443789">
                <a:moveTo>
                  <a:pt x="2189748" y="0"/>
                </a:moveTo>
                <a:cubicBezTo>
                  <a:pt x="1754605" y="36095"/>
                  <a:pt x="1319463" y="72190"/>
                  <a:pt x="954505" y="312821"/>
                </a:cubicBezTo>
                <a:cubicBezTo>
                  <a:pt x="589547" y="553452"/>
                  <a:pt x="294773" y="998620"/>
                  <a:pt x="0" y="1443789"/>
                </a:cubicBezTo>
              </a:path>
            </a:pathLst>
          </a:custGeom>
          <a:noFill/>
          <a:ln w="9525" cap="flat" cmpd="sng" algn="ctr">
            <a:solidFill>
              <a:srgbClr val="FF0000"/>
            </a:solidFill>
            <a:prstDash val="solid"/>
            <a:round/>
            <a:headEnd type="none" w="med" len="med"/>
            <a:tailEnd type="triangle" w="med" len="med"/>
          </a:ln>
          <a:effectLst/>
        </p:spPr>
        <p:txBody>
          <a:bodyPr rtlCol="0" anchor="ctr"/>
          <a:lstStyle/>
          <a:p>
            <a:pPr algn="ctr"/>
            <a:endParaRPr lang="en-US"/>
          </a:p>
        </p:txBody>
      </p:sp>
      <p:sp>
        <p:nvSpPr>
          <p:cNvPr id="11" name="TextBox 10">
            <a:extLst>
              <a:ext uri="{FF2B5EF4-FFF2-40B4-BE49-F238E27FC236}">
                <a16:creationId xmlns:a16="http://schemas.microsoft.com/office/drawing/2014/main" id="{0131D86D-AC59-4D46-80D0-D00405F2EAA0}"/>
              </a:ext>
            </a:extLst>
          </p:cNvPr>
          <p:cNvSpPr txBox="1"/>
          <p:nvPr/>
        </p:nvSpPr>
        <p:spPr>
          <a:xfrm>
            <a:off x="3734128" y="5377653"/>
            <a:ext cx="1675744" cy="553998"/>
          </a:xfrm>
          <a:prstGeom prst="rect">
            <a:avLst/>
          </a:prstGeom>
          <a:noFill/>
        </p:spPr>
        <p:txBody>
          <a:bodyPr wrap="square" rtlCol="0">
            <a:spAutoFit/>
          </a:bodyPr>
          <a:lstStyle/>
          <a:p>
            <a:pPr algn="ctr"/>
            <a:r>
              <a:rPr lang="en-US" sz="1000" b="0" u="none" dirty="0">
                <a:latin typeface="Arial" pitchFamily="34" charset="0"/>
                <a:cs typeface="Arial" pitchFamily="34" charset="0"/>
              </a:rPr>
              <a:t>Implies constantly employed is more prevalent in manufacturing</a:t>
            </a:r>
          </a:p>
        </p:txBody>
      </p:sp>
      <p:sp>
        <p:nvSpPr>
          <p:cNvPr id="12" name="Freeform: Shape 11">
            <a:extLst>
              <a:ext uri="{FF2B5EF4-FFF2-40B4-BE49-F238E27FC236}">
                <a16:creationId xmlns:a16="http://schemas.microsoft.com/office/drawing/2014/main" id="{86ED2808-F203-4621-AC63-D4C0A9918149}"/>
              </a:ext>
            </a:extLst>
          </p:cNvPr>
          <p:cNvSpPr/>
          <p:nvPr/>
        </p:nvSpPr>
        <p:spPr bwMode="auto">
          <a:xfrm>
            <a:off x="2542674" y="4460069"/>
            <a:ext cx="2037347" cy="881952"/>
          </a:xfrm>
          <a:custGeom>
            <a:avLst/>
            <a:gdLst>
              <a:gd name="connsiteX0" fmla="*/ 0 w 2037347"/>
              <a:gd name="connsiteY0" fmla="*/ 71826 h 881952"/>
              <a:gd name="connsiteX1" fmla="*/ 1130968 w 2037347"/>
              <a:gd name="connsiteY1" fmla="*/ 79847 h 881952"/>
              <a:gd name="connsiteX2" fmla="*/ 2037347 w 2037347"/>
              <a:gd name="connsiteY2" fmla="*/ 881952 h 881952"/>
            </a:gdLst>
            <a:ahLst/>
            <a:cxnLst>
              <a:cxn ang="0">
                <a:pos x="connsiteX0" y="connsiteY0"/>
              </a:cxn>
              <a:cxn ang="0">
                <a:pos x="connsiteX1" y="connsiteY1"/>
              </a:cxn>
              <a:cxn ang="0">
                <a:pos x="connsiteX2" y="connsiteY2"/>
              </a:cxn>
            </a:cxnLst>
            <a:rect l="l" t="t" r="r" b="b"/>
            <a:pathLst>
              <a:path w="2037347" h="881952">
                <a:moveTo>
                  <a:pt x="0" y="71826"/>
                </a:moveTo>
                <a:cubicBezTo>
                  <a:pt x="395705" y="8326"/>
                  <a:pt x="791410" y="-55174"/>
                  <a:pt x="1130968" y="79847"/>
                </a:cubicBezTo>
                <a:cubicBezTo>
                  <a:pt x="1470526" y="214868"/>
                  <a:pt x="1753936" y="548410"/>
                  <a:pt x="2037347" y="881952"/>
                </a:cubicBezTo>
              </a:path>
            </a:pathLst>
          </a:custGeom>
          <a:noFill/>
          <a:ln w="9525" cap="flat" cmpd="sng" algn="ctr">
            <a:solidFill>
              <a:srgbClr val="00B0F0"/>
            </a:solidFill>
            <a:prstDash val="solid"/>
            <a:round/>
            <a:headEnd type="none" w="med" len="med"/>
            <a:tailEnd type="triangle" w="med" len="med"/>
          </a:ln>
          <a:effectLst/>
        </p:spPr>
        <p:txBody>
          <a:bodyPr rtlCol="0" anchor="ctr"/>
          <a:lstStyle/>
          <a:p>
            <a:pPr algn="ctr"/>
            <a:endParaRPr lang="en-US"/>
          </a:p>
        </p:txBody>
      </p:sp>
      <p:sp>
        <p:nvSpPr>
          <p:cNvPr id="13" name="Freeform: Shape 12">
            <a:extLst>
              <a:ext uri="{FF2B5EF4-FFF2-40B4-BE49-F238E27FC236}">
                <a16:creationId xmlns:a16="http://schemas.microsoft.com/office/drawing/2014/main" id="{F702EBCC-1D7C-4217-8933-8C1C4AD5FD61}"/>
              </a:ext>
            </a:extLst>
          </p:cNvPr>
          <p:cNvSpPr/>
          <p:nvPr/>
        </p:nvSpPr>
        <p:spPr bwMode="auto">
          <a:xfrm flipH="1">
            <a:off x="4560299" y="4460069"/>
            <a:ext cx="2037347" cy="881952"/>
          </a:xfrm>
          <a:custGeom>
            <a:avLst/>
            <a:gdLst>
              <a:gd name="connsiteX0" fmla="*/ 0 w 2037347"/>
              <a:gd name="connsiteY0" fmla="*/ 71826 h 881952"/>
              <a:gd name="connsiteX1" fmla="*/ 1130968 w 2037347"/>
              <a:gd name="connsiteY1" fmla="*/ 79847 h 881952"/>
              <a:gd name="connsiteX2" fmla="*/ 2037347 w 2037347"/>
              <a:gd name="connsiteY2" fmla="*/ 881952 h 881952"/>
            </a:gdLst>
            <a:ahLst/>
            <a:cxnLst>
              <a:cxn ang="0">
                <a:pos x="connsiteX0" y="connsiteY0"/>
              </a:cxn>
              <a:cxn ang="0">
                <a:pos x="connsiteX1" y="connsiteY1"/>
              </a:cxn>
              <a:cxn ang="0">
                <a:pos x="connsiteX2" y="connsiteY2"/>
              </a:cxn>
            </a:cxnLst>
            <a:rect l="l" t="t" r="r" b="b"/>
            <a:pathLst>
              <a:path w="2037347" h="881952">
                <a:moveTo>
                  <a:pt x="0" y="71826"/>
                </a:moveTo>
                <a:cubicBezTo>
                  <a:pt x="395705" y="8326"/>
                  <a:pt x="791410" y="-55174"/>
                  <a:pt x="1130968" y="79847"/>
                </a:cubicBezTo>
                <a:cubicBezTo>
                  <a:pt x="1470526" y="214868"/>
                  <a:pt x="1753936" y="548410"/>
                  <a:pt x="2037347" y="881952"/>
                </a:cubicBezTo>
              </a:path>
            </a:pathLst>
          </a:custGeom>
          <a:noFill/>
          <a:ln w="9525" cap="flat" cmpd="sng" algn="ctr">
            <a:solidFill>
              <a:srgbClr val="00B0F0"/>
            </a:solidFill>
            <a:prstDash val="solid"/>
            <a:round/>
            <a:headEnd type="none" w="med" len="med"/>
            <a:tailEnd type="triangle" w="med" len="med"/>
          </a:ln>
          <a:effectLst/>
        </p:spPr>
        <p:txBody>
          <a:bodyPr rtlCol="0" anchor="ctr"/>
          <a:lstStyle/>
          <a:p>
            <a:pPr algn="ctr"/>
            <a:endParaRPr lang="en-US"/>
          </a:p>
        </p:txBody>
      </p:sp>
      <p:sp>
        <p:nvSpPr>
          <p:cNvPr id="14" name="TextBox 13">
            <a:extLst>
              <a:ext uri="{FF2B5EF4-FFF2-40B4-BE49-F238E27FC236}">
                <a16:creationId xmlns:a16="http://schemas.microsoft.com/office/drawing/2014/main" id="{3D17A68A-6076-4229-BC1A-CE91B7C0FF62}"/>
              </a:ext>
            </a:extLst>
          </p:cNvPr>
          <p:cNvSpPr txBox="1"/>
          <p:nvPr/>
        </p:nvSpPr>
        <p:spPr>
          <a:xfrm>
            <a:off x="870612" y="4828668"/>
            <a:ext cx="1675744" cy="553998"/>
          </a:xfrm>
          <a:prstGeom prst="rect">
            <a:avLst/>
          </a:prstGeom>
          <a:noFill/>
        </p:spPr>
        <p:txBody>
          <a:bodyPr wrap="square" rtlCol="0">
            <a:spAutoFit/>
          </a:bodyPr>
          <a:lstStyle/>
          <a:p>
            <a:pPr algn="ctr"/>
            <a:r>
              <a:rPr lang="en-US" sz="1000" b="0" u="none" dirty="0">
                <a:latin typeface="Arial" pitchFamily="34" charset="0"/>
                <a:cs typeface="Arial" pitchFamily="34" charset="0"/>
              </a:rPr>
              <a:t>High NM sample is </a:t>
            </a:r>
            <a:r>
              <a:rPr lang="en-US" sz="1000" b="0" u="none" dirty="0">
                <a:solidFill>
                  <a:srgbClr val="FF0000"/>
                </a:solidFill>
                <a:latin typeface="Arial" pitchFamily="34" charset="0"/>
                <a:cs typeface="Arial" pitchFamily="34" charset="0"/>
              </a:rPr>
              <a:t>9%</a:t>
            </a:r>
            <a:r>
              <a:rPr lang="en-US" sz="1000" b="0" u="none" dirty="0">
                <a:latin typeface="Arial" pitchFamily="34" charset="0"/>
                <a:cs typeface="Arial" pitchFamily="34" charset="0"/>
              </a:rPr>
              <a:t> percent of this total (20*17.36/22)/44.2</a:t>
            </a:r>
          </a:p>
        </p:txBody>
      </p:sp>
      <p:sp>
        <p:nvSpPr>
          <p:cNvPr id="15" name="TextBox 14">
            <a:extLst>
              <a:ext uri="{FF2B5EF4-FFF2-40B4-BE49-F238E27FC236}">
                <a16:creationId xmlns:a16="http://schemas.microsoft.com/office/drawing/2014/main" id="{6F01D5C2-2D86-4D4A-B051-E6DC9C04DD75}"/>
              </a:ext>
            </a:extLst>
          </p:cNvPr>
          <p:cNvSpPr txBox="1"/>
          <p:nvPr/>
        </p:nvSpPr>
        <p:spPr>
          <a:xfrm>
            <a:off x="6509412" y="4828668"/>
            <a:ext cx="1675744" cy="553998"/>
          </a:xfrm>
          <a:prstGeom prst="rect">
            <a:avLst/>
          </a:prstGeom>
          <a:noFill/>
        </p:spPr>
        <p:txBody>
          <a:bodyPr wrap="square" rtlCol="0">
            <a:spAutoFit/>
          </a:bodyPr>
          <a:lstStyle/>
          <a:p>
            <a:pPr algn="ctr"/>
            <a:r>
              <a:rPr lang="en-US" sz="1000" b="0" u="none" dirty="0">
                <a:latin typeface="Arial" pitchFamily="34" charset="0"/>
                <a:cs typeface="Arial" pitchFamily="34" charset="0"/>
              </a:rPr>
              <a:t>High M sample is </a:t>
            </a:r>
            <a:r>
              <a:rPr lang="en-US" sz="1000" b="0" u="none" dirty="0">
                <a:solidFill>
                  <a:srgbClr val="FF0000"/>
                </a:solidFill>
                <a:latin typeface="Arial" pitchFamily="34" charset="0"/>
                <a:cs typeface="Arial" pitchFamily="34" charset="0"/>
              </a:rPr>
              <a:t>18%</a:t>
            </a:r>
            <a:r>
              <a:rPr lang="en-US" sz="1000" b="0" u="none" dirty="0">
                <a:latin typeface="Arial" pitchFamily="34" charset="0"/>
                <a:cs typeface="Arial" pitchFamily="34" charset="0"/>
              </a:rPr>
              <a:t> percent of this total (20*4.27/22)/7.6</a:t>
            </a:r>
          </a:p>
        </p:txBody>
      </p:sp>
    </p:spTree>
    <p:extLst>
      <p:ext uri="{BB962C8B-B14F-4D97-AF65-F5344CB8AC3E}">
        <p14:creationId xmlns:p14="http://schemas.microsoft.com/office/powerpoint/2010/main" val="2022563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animBg="1"/>
      <p:bldP spid="10" grpId="0" animBg="1"/>
      <p:bldP spid="11" grpId="0"/>
      <p:bldP spid="12" grpId="0" animBg="1"/>
      <p:bldP spid="13" grpId="0" animBg="1"/>
      <p:bldP spid="14" grpId="0"/>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3F90CB-D397-C2C4-3A0F-11F23AEF5232}"/>
              </a:ext>
            </a:extLst>
          </p:cNvPr>
          <p:cNvPicPr>
            <a:picLocks noChangeAspect="1"/>
          </p:cNvPicPr>
          <p:nvPr/>
        </p:nvPicPr>
        <p:blipFill>
          <a:blip r:embed="rId2"/>
          <a:stretch>
            <a:fillRect/>
          </a:stretch>
        </p:blipFill>
        <p:spPr>
          <a:xfrm>
            <a:off x="518157" y="1974297"/>
            <a:ext cx="6337507" cy="3539869"/>
          </a:xfrm>
          <a:prstGeom prst="rect">
            <a:avLst/>
          </a:prstGeom>
        </p:spPr>
      </p:pic>
      <p:sp>
        <p:nvSpPr>
          <p:cNvPr id="2" name="Title 1">
            <a:extLst>
              <a:ext uri="{FF2B5EF4-FFF2-40B4-BE49-F238E27FC236}">
                <a16:creationId xmlns:a16="http://schemas.microsoft.com/office/drawing/2014/main" id="{D968EBF1-1C6E-BC29-0149-992B82D95503}"/>
              </a:ext>
            </a:extLst>
          </p:cNvPr>
          <p:cNvSpPr>
            <a:spLocks noGrp="1"/>
          </p:cNvSpPr>
          <p:nvPr>
            <p:ph type="title"/>
          </p:nvPr>
        </p:nvSpPr>
        <p:spPr/>
        <p:txBody>
          <a:bodyPr/>
          <a:lstStyle/>
          <a:p>
            <a:r>
              <a:rPr lang="en-US" dirty="0"/>
              <a:t>“Post” DID Specification</a:t>
            </a:r>
            <a:br>
              <a:rPr lang="en-US" dirty="0"/>
            </a:br>
            <a:r>
              <a:rPr lang="en-US" sz="1400" dirty="0"/>
              <a:t>worker </a:t>
            </a:r>
            <a:r>
              <a:rPr lang="en-US" sz="1400" dirty="0">
                <a:solidFill>
                  <a:srgbClr val="00B0F0"/>
                </a:solidFill>
              </a:rPr>
              <a:t>j</a:t>
            </a:r>
            <a:r>
              <a:rPr lang="en-US" sz="1400" dirty="0"/>
              <a:t>, firm </a:t>
            </a:r>
            <a:r>
              <a:rPr lang="en-US" sz="1400" dirty="0">
                <a:solidFill>
                  <a:srgbClr val="00B0F0"/>
                </a:solidFill>
              </a:rPr>
              <a:t>f</a:t>
            </a:r>
            <a:r>
              <a:rPr lang="en-US" sz="1400" dirty="0"/>
              <a:t>, county </a:t>
            </a:r>
            <a:r>
              <a:rPr lang="en-US" sz="1400" dirty="0">
                <a:solidFill>
                  <a:srgbClr val="00B0F0"/>
                </a:solidFill>
              </a:rPr>
              <a:t>c</a:t>
            </a:r>
            <a:r>
              <a:rPr lang="en-US" sz="1400" dirty="0"/>
              <a:t>, industry </a:t>
            </a:r>
            <a:r>
              <a:rPr lang="en-US" sz="1400" dirty="0" err="1">
                <a:solidFill>
                  <a:srgbClr val="00B0F0"/>
                </a:solidFill>
              </a:rPr>
              <a:t>i</a:t>
            </a:r>
            <a:r>
              <a:rPr lang="en-US" sz="1400" dirty="0"/>
              <a:t>, year </a:t>
            </a:r>
            <a:r>
              <a:rPr lang="en-US" sz="1400" dirty="0">
                <a:solidFill>
                  <a:srgbClr val="00B0F0"/>
                </a:solidFill>
              </a:rPr>
              <a:t>t</a:t>
            </a:r>
            <a:endParaRPr lang="en-US" dirty="0">
              <a:solidFill>
                <a:srgbClr val="00B0F0"/>
              </a:solidFill>
            </a:endParaRPr>
          </a:p>
        </p:txBody>
      </p:sp>
      <p:sp>
        <p:nvSpPr>
          <p:cNvPr id="3" name="Slide Number Placeholder 2">
            <a:extLst>
              <a:ext uri="{FF2B5EF4-FFF2-40B4-BE49-F238E27FC236}">
                <a16:creationId xmlns:a16="http://schemas.microsoft.com/office/drawing/2014/main" id="{FCEFBE13-C2A4-364D-AB63-389000D18A90}"/>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28</a:t>
            </a:fld>
            <a:endParaRPr lang="en-GB" dirty="0"/>
          </a:p>
        </p:txBody>
      </p:sp>
      <p:sp>
        <p:nvSpPr>
          <p:cNvPr id="8" name="TextBox 7">
            <a:extLst>
              <a:ext uri="{FF2B5EF4-FFF2-40B4-BE49-F238E27FC236}">
                <a16:creationId xmlns:a16="http://schemas.microsoft.com/office/drawing/2014/main" id="{3A9908BF-563F-D605-98A1-DA78B849FAB6}"/>
              </a:ext>
            </a:extLst>
          </p:cNvPr>
          <p:cNvSpPr txBox="1"/>
          <p:nvPr/>
        </p:nvSpPr>
        <p:spPr>
          <a:xfrm>
            <a:off x="1840970" y="3101018"/>
            <a:ext cx="1423109" cy="461665"/>
          </a:xfrm>
          <a:prstGeom prst="rect">
            <a:avLst/>
          </a:prstGeom>
          <a:noFill/>
        </p:spPr>
        <p:txBody>
          <a:bodyPr wrap="square" rtlCol="0">
            <a:spAutoFit/>
          </a:bodyPr>
          <a:lstStyle/>
          <a:p>
            <a:pPr algn="ctr"/>
            <a:r>
              <a:rPr lang="en-US" sz="1200" b="0" u="none" dirty="0">
                <a:solidFill>
                  <a:srgbClr val="0000FF"/>
                </a:solidFill>
                <a:latin typeface="Arial" panose="020B0604020202020204" pitchFamily="34" charset="0"/>
                <a:cs typeface="Arial" panose="020B0604020202020204" pitchFamily="34" charset="0"/>
              </a:rPr>
              <a:t>One of 3 earnings transformations</a:t>
            </a:r>
          </a:p>
        </p:txBody>
      </p:sp>
      <p:cxnSp>
        <p:nvCxnSpPr>
          <p:cNvPr id="10" name="Straight Arrow Connector 9">
            <a:extLst>
              <a:ext uri="{FF2B5EF4-FFF2-40B4-BE49-F238E27FC236}">
                <a16:creationId xmlns:a16="http://schemas.microsoft.com/office/drawing/2014/main" id="{3AF69559-02B6-D3F4-C2D5-AB624F3512D1}"/>
              </a:ext>
            </a:extLst>
          </p:cNvPr>
          <p:cNvCxnSpPr/>
          <p:nvPr/>
        </p:nvCxnSpPr>
        <p:spPr bwMode="auto">
          <a:xfrm flipV="1">
            <a:off x="2548086" y="2559949"/>
            <a:ext cx="0" cy="500332"/>
          </a:xfrm>
          <a:prstGeom prst="straightConnector1">
            <a:avLst/>
          </a:prstGeom>
          <a:solidFill>
            <a:schemeClr val="accent1"/>
          </a:solidFill>
          <a:ln w="9525" cap="flat" cmpd="sng" algn="ctr">
            <a:solidFill>
              <a:srgbClr val="0000FF"/>
            </a:solidFill>
            <a:prstDash val="solid"/>
            <a:round/>
            <a:headEnd type="none" w="med" len="med"/>
            <a:tailEnd type="triangle"/>
          </a:ln>
          <a:effectLst/>
        </p:spPr>
      </p:cxnSp>
      <p:sp>
        <p:nvSpPr>
          <p:cNvPr id="15" name="TextBox 14">
            <a:extLst>
              <a:ext uri="{FF2B5EF4-FFF2-40B4-BE49-F238E27FC236}">
                <a16:creationId xmlns:a16="http://schemas.microsoft.com/office/drawing/2014/main" id="{400037D6-5708-C04C-B577-D974371D755A}"/>
              </a:ext>
            </a:extLst>
          </p:cNvPr>
          <p:cNvSpPr txBox="1"/>
          <p:nvPr/>
        </p:nvSpPr>
        <p:spPr>
          <a:xfrm>
            <a:off x="7955843" y="2224319"/>
            <a:ext cx="1129420" cy="646331"/>
          </a:xfrm>
          <a:prstGeom prst="rect">
            <a:avLst/>
          </a:prstGeom>
          <a:noFill/>
        </p:spPr>
        <p:txBody>
          <a:bodyPr wrap="square" rtlCol="0">
            <a:spAutoFit/>
          </a:bodyPr>
          <a:lstStyle/>
          <a:p>
            <a:r>
              <a:rPr lang="en-US" sz="1200" b="0" u="none" dirty="0">
                <a:solidFill>
                  <a:srgbClr val="0000FF"/>
                </a:solidFill>
                <a:latin typeface="Arial" panose="020B0604020202020204" pitchFamily="34" charset="0"/>
                <a:cs typeface="Arial" panose="020B0604020202020204" pitchFamily="34" charset="0"/>
              </a:rPr>
              <a:t>Up to 6 DID terms of interest</a:t>
            </a:r>
          </a:p>
        </p:txBody>
      </p:sp>
      <p:cxnSp>
        <p:nvCxnSpPr>
          <p:cNvPr id="16" name="Straight Arrow Connector 15">
            <a:extLst>
              <a:ext uri="{FF2B5EF4-FFF2-40B4-BE49-F238E27FC236}">
                <a16:creationId xmlns:a16="http://schemas.microsoft.com/office/drawing/2014/main" id="{12877532-A13C-C7A8-C126-8A906E0E274A}"/>
              </a:ext>
            </a:extLst>
          </p:cNvPr>
          <p:cNvCxnSpPr>
            <a:cxnSpLocks/>
            <a:stCxn id="15" idx="1"/>
          </p:cNvCxnSpPr>
          <p:nvPr/>
        </p:nvCxnSpPr>
        <p:spPr bwMode="auto">
          <a:xfrm flipH="1">
            <a:off x="6941820" y="2547485"/>
            <a:ext cx="1014023" cy="0"/>
          </a:xfrm>
          <a:prstGeom prst="straightConnector1">
            <a:avLst/>
          </a:prstGeom>
          <a:solidFill>
            <a:schemeClr val="accent1"/>
          </a:solidFill>
          <a:ln w="9525" cap="flat" cmpd="sng" algn="ctr">
            <a:solidFill>
              <a:srgbClr val="0000FF"/>
            </a:solidFill>
            <a:prstDash val="solid"/>
            <a:round/>
            <a:headEnd type="none" w="med" len="med"/>
            <a:tailEnd type="triangle"/>
          </a:ln>
          <a:effectLst/>
        </p:spPr>
      </p:cxnSp>
      <p:sp>
        <p:nvSpPr>
          <p:cNvPr id="17" name="TextBox 16">
            <a:extLst>
              <a:ext uri="{FF2B5EF4-FFF2-40B4-BE49-F238E27FC236}">
                <a16:creationId xmlns:a16="http://schemas.microsoft.com/office/drawing/2014/main" id="{E37E6057-8755-8225-6053-42AEC9F3C70A}"/>
              </a:ext>
            </a:extLst>
          </p:cNvPr>
          <p:cNvSpPr txBox="1"/>
          <p:nvPr/>
        </p:nvSpPr>
        <p:spPr>
          <a:xfrm>
            <a:off x="7986893" y="2991273"/>
            <a:ext cx="1129420" cy="830997"/>
          </a:xfrm>
          <a:prstGeom prst="rect">
            <a:avLst/>
          </a:prstGeom>
          <a:noFill/>
        </p:spPr>
        <p:txBody>
          <a:bodyPr wrap="square" rtlCol="0">
            <a:spAutoFit/>
          </a:bodyPr>
          <a:lstStyle/>
          <a:p>
            <a:r>
              <a:rPr lang="en-US" sz="1200" b="0" u="none" dirty="0">
                <a:solidFill>
                  <a:srgbClr val="0000FF"/>
                </a:solidFill>
                <a:latin typeface="Arial" panose="020B0604020202020204" pitchFamily="34" charset="0"/>
                <a:cs typeface="Arial" panose="020B0604020202020204" pitchFamily="34" charset="0"/>
              </a:rPr>
              <a:t>Borusyak et al., (2021) incomplete shares</a:t>
            </a:r>
          </a:p>
        </p:txBody>
      </p:sp>
      <p:cxnSp>
        <p:nvCxnSpPr>
          <p:cNvPr id="18" name="Straight Arrow Connector 17">
            <a:extLst>
              <a:ext uri="{FF2B5EF4-FFF2-40B4-BE49-F238E27FC236}">
                <a16:creationId xmlns:a16="http://schemas.microsoft.com/office/drawing/2014/main" id="{9D37A84E-6E04-360D-D5D4-92E5A867F8EF}"/>
              </a:ext>
            </a:extLst>
          </p:cNvPr>
          <p:cNvCxnSpPr>
            <a:cxnSpLocks/>
            <a:stCxn id="17" idx="1"/>
          </p:cNvCxnSpPr>
          <p:nvPr/>
        </p:nvCxnSpPr>
        <p:spPr bwMode="auto">
          <a:xfrm flipH="1">
            <a:off x="6332220" y="3406772"/>
            <a:ext cx="1654673" cy="22228"/>
          </a:xfrm>
          <a:prstGeom prst="straightConnector1">
            <a:avLst/>
          </a:prstGeom>
          <a:solidFill>
            <a:schemeClr val="accent1"/>
          </a:solidFill>
          <a:ln w="9525" cap="flat" cmpd="sng" algn="ctr">
            <a:solidFill>
              <a:srgbClr val="0000FF"/>
            </a:solidFill>
            <a:prstDash val="solid"/>
            <a:round/>
            <a:headEnd type="none" w="med" len="med"/>
            <a:tailEnd type="triangle"/>
          </a:ln>
          <a:effectLst/>
        </p:spPr>
      </p:cxnSp>
      <p:sp>
        <p:nvSpPr>
          <p:cNvPr id="23" name="TextBox 22">
            <a:extLst>
              <a:ext uri="{FF2B5EF4-FFF2-40B4-BE49-F238E27FC236}">
                <a16:creationId xmlns:a16="http://schemas.microsoft.com/office/drawing/2014/main" id="{E307C16D-1106-747E-E68A-61771DBB4974}"/>
              </a:ext>
            </a:extLst>
          </p:cNvPr>
          <p:cNvSpPr txBox="1"/>
          <p:nvPr/>
        </p:nvSpPr>
        <p:spPr>
          <a:xfrm>
            <a:off x="7985085" y="3844480"/>
            <a:ext cx="1158916" cy="646331"/>
          </a:xfrm>
          <a:prstGeom prst="rect">
            <a:avLst/>
          </a:prstGeom>
          <a:noFill/>
        </p:spPr>
        <p:txBody>
          <a:bodyPr wrap="square" rtlCol="0">
            <a:spAutoFit/>
          </a:bodyPr>
          <a:lstStyle/>
          <a:p>
            <a:r>
              <a:rPr lang="en-US" sz="1200" b="0" u="none" dirty="0">
                <a:solidFill>
                  <a:srgbClr val="0000FF"/>
                </a:solidFill>
                <a:latin typeface="Arial" panose="020B0604020202020204" pitchFamily="34" charset="0"/>
                <a:cs typeface="Arial" panose="020B0604020202020204" pitchFamily="34" charset="0"/>
              </a:rPr>
              <a:t>Worker, firm and industry characteristics</a:t>
            </a:r>
          </a:p>
        </p:txBody>
      </p:sp>
      <p:cxnSp>
        <p:nvCxnSpPr>
          <p:cNvPr id="24" name="Straight Arrow Connector 23">
            <a:extLst>
              <a:ext uri="{FF2B5EF4-FFF2-40B4-BE49-F238E27FC236}">
                <a16:creationId xmlns:a16="http://schemas.microsoft.com/office/drawing/2014/main" id="{8823B6AE-59A3-8DCF-CEFB-E927A17150E2}"/>
              </a:ext>
            </a:extLst>
          </p:cNvPr>
          <p:cNvCxnSpPr>
            <a:cxnSpLocks/>
            <a:stCxn id="23" idx="1"/>
          </p:cNvCxnSpPr>
          <p:nvPr/>
        </p:nvCxnSpPr>
        <p:spPr bwMode="auto">
          <a:xfrm flipH="1" flipV="1">
            <a:off x="6332220" y="4167645"/>
            <a:ext cx="1652865" cy="1"/>
          </a:xfrm>
          <a:prstGeom prst="straightConnector1">
            <a:avLst/>
          </a:prstGeom>
          <a:solidFill>
            <a:schemeClr val="accent1"/>
          </a:solidFill>
          <a:ln w="9525" cap="flat" cmpd="sng" algn="ctr">
            <a:solidFill>
              <a:srgbClr val="0000FF"/>
            </a:solidFill>
            <a:prstDash val="solid"/>
            <a:round/>
            <a:headEnd type="none" w="med" len="med"/>
            <a:tailEnd type="triangle"/>
          </a:ln>
          <a:effectLst/>
        </p:spPr>
      </p:cxnSp>
      <p:sp>
        <p:nvSpPr>
          <p:cNvPr id="27" name="Right Brace 26">
            <a:extLst>
              <a:ext uri="{FF2B5EF4-FFF2-40B4-BE49-F238E27FC236}">
                <a16:creationId xmlns:a16="http://schemas.microsoft.com/office/drawing/2014/main" id="{69950E62-67D3-488F-5960-BC0EE69860E6}"/>
              </a:ext>
            </a:extLst>
          </p:cNvPr>
          <p:cNvSpPr/>
          <p:nvPr/>
        </p:nvSpPr>
        <p:spPr bwMode="auto">
          <a:xfrm>
            <a:off x="6002547" y="3641481"/>
            <a:ext cx="69641" cy="873144"/>
          </a:xfrm>
          <a:prstGeom prst="rightBrace">
            <a:avLst>
              <a:gd name="adj1" fmla="val 8333"/>
              <a:gd name="adj2" fmla="val 60091"/>
            </a:avLst>
          </a:prstGeom>
          <a:solidFill>
            <a:schemeClr val="bg1"/>
          </a:solidFill>
          <a:ln w="9525" cap="flat" cmpd="sng" algn="ctr">
            <a:solidFill>
              <a:srgbClr val="0000FF"/>
            </a:solidFill>
            <a:prstDash val="solid"/>
            <a:round/>
            <a:headEnd type="none" w="med" len="med"/>
            <a:tailEnd type="none" w="med" len="med"/>
          </a:ln>
          <a:effectLst/>
        </p:spPr>
        <p:txBody>
          <a:bodyPr rtlCol="0" anchor="ctr"/>
          <a:lstStyle/>
          <a:p>
            <a:pPr algn="ctr"/>
            <a:endParaRPr lang="en-US"/>
          </a:p>
        </p:txBody>
      </p:sp>
      <p:sp>
        <p:nvSpPr>
          <p:cNvPr id="28" name="TextBox 27">
            <a:extLst>
              <a:ext uri="{FF2B5EF4-FFF2-40B4-BE49-F238E27FC236}">
                <a16:creationId xmlns:a16="http://schemas.microsoft.com/office/drawing/2014/main" id="{6C947854-0AE4-F0C0-E216-C4DAFBF3529E}"/>
              </a:ext>
            </a:extLst>
          </p:cNvPr>
          <p:cNvSpPr txBox="1"/>
          <p:nvPr/>
        </p:nvSpPr>
        <p:spPr>
          <a:xfrm>
            <a:off x="7985085" y="4617373"/>
            <a:ext cx="1158916" cy="646331"/>
          </a:xfrm>
          <a:prstGeom prst="rect">
            <a:avLst/>
          </a:prstGeom>
          <a:noFill/>
        </p:spPr>
        <p:txBody>
          <a:bodyPr wrap="square" rtlCol="0">
            <a:spAutoFit/>
          </a:bodyPr>
          <a:lstStyle/>
          <a:p>
            <a:r>
              <a:rPr lang="en-US" sz="1200" b="0" u="none" dirty="0">
                <a:solidFill>
                  <a:srgbClr val="0000FF"/>
                </a:solidFill>
                <a:latin typeface="Arial" panose="020B0604020202020204" pitchFamily="34" charset="0"/>
                <a:cs typeface="Arial" panose="020B0604020202020204" pitchFamily="34" charset="0"/>
              </a:rPr>
              <a:t>Time-varying industry characteristics</a:t>
            </a:r>
          </a:p>
        </p:txBody>
      </p:sp>
      <p:cxnSp>
        <p:nvCxnSpPr>
          <p:cNvPr id="29" name="Straight Arrow Connector 28">
            <a:extLst>
              <a:ext uri="{FF2B5EF4-FFF2-40B4-BE49-F238E27FC236}">
                <a16:creationId xmlns:a16="http://schemas.microsoft.com/office/drawing/2014/main" id="{CC8AFBCE-DBDC-F040-CCBF-90AA7597802F}"/>
              </a:ext>
            </a:extLst>
          </p:cNvPr>
          <p:cNvCxnSpPr>
            <a:cxnSpLocks/>
            <a:stCxn id="28" idx="1"/>
          </p:cNvCxnSpPr>
          <p:nvPr/>
        </p:nvCxnSpPr>
        <p:spPr bwMode="auto">
          <a:xfrm flipH="1">
            <a:off x="5700251" y="4940539"/>
            <a:ext cx="2284834" cy="0"/>
          </a:xfrm>
          <a:prstGeom prst="straightConnector1">
            <a:avLst/>
          </a:prstGeom>
          <a:solidFill>
            <a:schemeClr val="accent1"/>
          </a:solidFill>
          <a:ln w="9525" cap="flat" cmpd="sng" algn="ctr">
            <a:solidFill>
              <a:srgbClr val="0000FF"/>
            </a:solidFill>
            <a:prstDash val="solid"/>
            <a:round/>
            <a:headEnd type="none" w="med" len="med"/>
            <a:tailEnd type="triangle"/>
          </a:ln>
          <a:effectLst/>
        </p:spPr>
      </p:cxnSp>
      <p:sp>
        <p:nvSpPr>
          <p:cNvPr id="6" name="Rectangle 5">
            <a:extLst>
              <a:ext uri="{FF2B5EF4-FFF2-40B4-BE49-F238E27FC236}">
                <a16:creationId xmlns:a16="http://schemas.microsoft.com/office/drawing/2014/main" id="{0AA2C961-F17C-4A9B-B446-E3FA48E9BD4B}"/>
              </a:ext>
            </a:extLst>
          </p:cNvPr>
          <p:cNvSpPr/>
          <p:nvPr/>
        </p:nvSpPr>
        <p:spPr bwMode="auto">
          <a:xfrm>
            <a:off x="3840480" y="1974297"/>
            <a:ext cx="2918458" cy="1277311"/>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40394C6-BEC3-419C-BD6E-36D553BDAB73}"/>
                  </a:ext>
                </a:extLst>
              </p:cNvPr>
              <p:cNvSpPr txBox="1"/>
              <p:nvPr/>
            </p:nvSpPr>
            <p:spPr>
              <a:xfrm>
                <a:off x="253652" y="2080918"/>
                <a:ext cx="3283214" cy="424796"/>
              </a:xfrm>
              <a:prstGeom prst="rect">
                <a:avLst/>
              </a:prstGeom>
              <a:solidFill>
                <a:schemeClr val="bg1"/>
              </a:solidFill>
            </p:spPr>
            <p:txBody>
              <a:bodyPr wrap="square" rtlCol="0">
                <a:spAutoFit/>
              </a:bodyPr>
              <a:lstStyle/>
              <a:p>
                <a:pPr algn="just"/>
                <a14:m>
                  <m:oMathPara xmlns:m="http://schemas.openxmlformats.org/officeDocument/2006/math">
                    <m:oMathParaPr>
                      <m:jc m:val="right"/>
                    </m:oMathParaPr>
                    <m:oMath xmlns:m="http://schemas.openxmlformats.org/officeDocument/2006/math">
                      <m:r>
                        <a:rPr lang="en-US" b="0" i="1" u="none" smtClean="0">
                          <a:latin typeface="Cambria Math" panose="02040503050406030204" pitchFamily="18" charset="0"/>
                          <a:cs typeface="Arial" pitchFamily="34" charset="0"/>
                        </a:rPr>
                        <m:t>𝐸𝑎𝑟𝑛𝑖𝑛𝑔</m:t>
                      </m:r>
                      <m:sSub>
                        <m:sSubPr>
                          <m:ctrlPr>
                            <a:rPr lang="en-US" b="0" i="1" u="none" smtClean="0">
                              <a:latin typeface="Cambria Math" panose="02040503050406030204" pitchFamily="18" charset="0"/>
                              <a:cs typeface="Arial" pitchFamily="34" charset="0"/>
                            </a:rPr>
                          </m:ctrlPr>
                        </m:sSubPr>
                        <m:e>
                          <m:r>
                            <a:rPr lang="en-US" b="0" i="1" u="none" smtClean="0">
                              <a:latin typeface="Cambria Math" panose="02040503050406030204" pitchFamily="18" charset="0"/>
                              <a:cs typeface="Arial" pitchFamily="34" charset="0"/>
                            </a:rPr>
                            <m:t>𝑠</m:t>
                          </m:r>
                        </m:e>
                        <m:sub>
                          <m:r>
                            <a:rPr lang="en-US" b="0" i="1" u="none" smtClean="0">
                              <a:latin typeface="Cambria Math" panose="02040503050406030204" pitchFamily="18" charset="0"/>
                              <a:cs typeface="Arial" pitchFamily="34" charset="0"/>
                            </a:rPr>
                            <m:t>𝑗𝑓𝑐𝑖𝑡</m:t>
                          </m:r>
                        </m:sub>
                      </m:sSub>
                    </m:oMath>
                  </m:oMathPara>
                </a14:m>
                <a:endParaRPr lang="en-US" b="0" u="none" dirty="0">
                  <a:latin typeface="Arial" pitchFamily="34" charset="0"/>
                  <a:cs typeface="Arial" pitchFamily="34" charset="0"/>
                </a:endParaRPr>
              </a:p>
            </p:txBody>
          </p:sp>
        </mc:Choice>
        <mc:Fallback xmlns="">
          <p:sp>
            <p:nvSpPr>
              <p:cNvPr id="4" name="TextBox 3">
                <a:extLst>
                  <a:ext uri="{FF2B5EF4-FFF2-40B4-BE49-F238E27FC236}">
                    <a16:creationId xmlns:a16="http://schemas.microsoft.com/office/drawing/2014/main" id="{D40394C6-BEC3-419C-BD6E-36D553BDAB73}"/>
                  </a:ext>
                </a:extLst>
              </p:cNvPr>
              <p:cNvSpPr txBox="1">
                <a:spLocks noRot="1" noChangeAspect="1" noMove="1" noResize="1" noEditPoints="1" noAdjustHandles="1" noChangeArrowheads="1" noChangeShapeType="1" noTextEdit="1"/>
              </p:cNvSpPr>
              <p:nvPr/>
            </p:nvSpPr>
            <p:spPr>
              <a:xfrm>
                <a:off x="253652" y="2080918"/>
                <a:ext cx="3283214" cy="424796"/>
              </a:xfrm>
              <a:prstGeom prst="rect">
                <a:avLst/>
              </a:prstGeom>
              <a:blipFill>
                <a:blip r:embed="rId3"/>
                <a:stretch>
                  <a:fillRect b="-10000"/>
                </a:stretch>
              </a:blipFill>
            </p:spPr>
            <p:txBody>
              <a:bodyPr/>
              <a:lstStyle/>
              <a:p>
                <a:r>
                  <a:rPr lang="en-US">
                    <a:noFill/>
                  </a:rPr>
                  <a:t> </a:t>
                </a:r>
              </a:p>
            </p:txBody>
          </p:sp>
        </mc:Fallback>
      </mc:AlternateContent>
    </p:spTree>
    <p:extLst>
      <p:ext uri="{BB962C8B-B14F-4D97-AF65-F5344CB8AC3E}">
        <p14:creationId xmlns:p14="http://schemas.microsoft.com/office/powerpoint/2010/main" val="53581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7" grpId="0"/>
      <p:bldP spid="23" grpId="0"/>
      <p:bldP spid="27" grpId="0" animBg="1"/>
      <p:bldP spid="28" grpId="0"/>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F1519-2643-BDB4-FFDA-3AC63B787F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F66DA4-00D8-F32A-CD2F-C3CE7918C7ED}"/>
              </a:ext>
            </a:extLst>
          </p:cNvPr>
          <p:cNvSpPr>
            <a:spLocks noGrp="1"/>
          </p:cNvSpPr>
          <p:nvPr>
            <p:ph type="title"/>
          </p:nvPr>
        </p:nvSpPr>
        <p:spPr/>
        <p:txBody>
          <a:bodyPr/>
          <a:lstStyle/>
          <a:p>
            <a:r>
              <a:rPr lang="en-US" dirty="0"/>
              <a:t>Earnings Transformations</a:t>
            </a:r>
          </a:p>
        </p:txBody>
      </p:sp>
      <p:sp>
        <p:nvSpPr>
          <p:cNvPr id="3" name="Content Placeholder 2">
            <a:extLst>
              <a:ext uri="{FF2B5EF4-FFF2-40B4-BE49-F238E27FC236}">
                <a16:creationId xmlns:a16="http://schemas.microsoft.com/office/drawing/2014/main" id="{718CC990-F77C-C146-8296-399BDE78A141}"/>
              </a:ext>
            </a:extLst>
          </p:cNvPr>
          <p:cNvSpPr>
            <a:spLocks noGrp="1"/>
          </p:cNvSpPr>
          <p:nvPr>
            <p:ph idx="1"/>
          </p:nvPr>
        </p:nvSpPr>
        <p:spPr/>
        <p:txBody>
          <a:bodyPr/>
          <a:lstStyle/>
          <a:p>
            <a:endParaRPr lang="en-US" dirty="0"/>
          </a:p>
          <a:p>
            <a:r>
              <a:rPr lang="en-US" dirty="0"/>
              <a:t>Consider 3 transformations of earnings (Chen and Roth 2023)</a:t>
            </a:r>
          </a:p>
          <a:p>
            <a:endParaRPr lang="en-US" dirty="0">
              <a:solidFill>
                <a:schemeClr val="accent6"/>
              </a:solidFill>
            </a:endParaRPr>
          </a:p>
          <a:p>
            <a:pPr marL="457200" lvl="1" indent="0">
              <a:buNone/>
            </a:pPr>
            <a:r>
              <a:rPr lang="en-US" dirty="0"/>
              <a:t>“LN”	log earnings </a:t>
            </a:r>
          </a:p>
          <a:p>
            <a:pPr marL="457200" lvl="1" indent="0">
              <a:buNone/>
            </a:pPr>
            <a:r>
              <a:rPr lang="en-US" dirty="0"/>
              <a:t>		intensive margin of earnings conditional on employment</a:t>
            </a:r>
          </a:p>
          <a:p>
            <a:pPr marL="457200" lvl="1" indent="0">
              <a:buNone/>
            </a:pPr>
            <a:endParaRPr lang="en-US" dirty="0">
              <a:solidFill>
                <a:schemeClr val="accent6"/>
              </a:solidFill>
            </a:endParaRPr>
          </a:p>
          <a:p>
            <a:pPr marL="457200" lvl="1" indent="0">
              <a:buNone/>
            </a:pPr>
            <a:r>
              <a:rPr lang="en-US" dirty="0">
                <a:solidFill>
                  <a:schemeClr val="accent6"/>
                </a:solidFill>
              </a:rPr>
              <a:t>“E&gt;0”	dummy for earnings&gt;0</a:t>
            </a:r>
          </a:p>
          <a:p>
            <a:pPr marL="457200" lvl="1" indent="0">
              <a:buNone/>
            </a:pPr>
            <a:r>
              <a:rPr lang="en-US" dirty="0"/>
              <a:t>		extensive margin of employment</a:t>
            </a:r>
          </a:p>
          <a:p>
            <a:pPr marL="457200" lvl="1" indent="0">
              <a:buNone/>
            </a:pPr>
            <a:endParaRPr lang="en-US" dirty="0"/>
          </a:p>
          <a:p>
            <a:pPr marL="457200" lvl="1" indent="0">
              <a:buNone/>
            </a:pPr>
            <a:r>
              <a:rPr lang="en-US" dirty="0">
                <a:solidFill>
                  <a:schemeClr val="accent6"/>
                </a:solidFill>
              </a:rPr>
              <a:t>“CR”	(Chen-Roth) replace 0’s with min observation and log</a:t>
            </a:r>
          </a:p>
          <a:p>
            <a:pPr marL="457200" lvl="1" indent="0">
              <a:buNone/>
            </a:pPr>
            <a:r>
              <a:rPr lang="en-US" dirty="0">
                <a:solidFill>
                  <a:schemeClr val="accent6"/>
                </a:solidFill>
              </a:rPr>
              <a:t>		combines extensive and intensive margins</a:t>
            </a:r>
            <a:br>
              <a:rPr lang="en-US" dirty="0">
                <a:solidFill>
                  <a:schemeClr val="accent6"/>
                </a:solidFill>
              </a:rPr>
            </a:br>
            <a:r>
              <a:rPr lang="en-US" dirty="0">
                <a:solidFill>
                  <a:schemeClr val="accent6"/>
                </a:solidFill>
              </a:rPr>
              <a:t>		</a:t>
            </a:r>
            <a:endParaRPr lang="en-US" dirty="0"/>
          </a:p>
        </p:txBody>
      </p:sp>
      <p:sp>
        <p:nvSpPr>
          <p:cNvPr id="4" name="Slide Number Placeholder 3">
            <a:extLst>
              <a:ext uri="{FF2B5EF4-FFF2-40B4-BE49-F238E27FC236}">
                <a16:creationId xmlns:a16="http://schemas.microsoft.com/office/drawing/2014/main" id="{3B81EA69-4DF2-ED6B-A366-457DFED69CE1}"/>
              </a:ext>
            </a:extLst>
          </p:cNvPr>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29</a:t>
            </a:fld>
            <a:endParaRPr lang="en-GB" dirty="0"/>
          </a:p>
        </p:txBody>
      </p:sp>
    </p:spTree>
    <p:extLst>
      <p:ext uri="{BB962C8B-B14F-4D97-AF65-F5344CB8AC3E}">
        <p14:creationId xmlns:p14="http://schemas.microsoft.com/office/powerpoint/2010/main" val="279306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a:xfrm>
            <a:off x="177800" y="1089025"/>
            <a:ext cx="8813800" cy="5768975"/>
          </a:xfrm>
        </p:spPr>
        <p:txBody>
          <a:bodyPr/>
          <a:lstStyle/>
          <a:p>
            <a:r>
              <a:rPr lang="en-US" sz="1800" dirty="0"/>
              <a:t>Many papers examine the impact of labor-market shocks on earnings</a:t>
            </a:r>
          </a:p>
          <a:p>
            <a:endParaRPr lang="en-US" sz="1800" dirty="0"/>
          </a:p>
          <a:p>
            <a:r>
              <a:rPr lang="en-US" sz="1800" dirty="0"/>
              <a:t>Lots of attention on the “China shock”</a:t>
            </a:r>
          </a:p>
          <a:p>
            <a:pPr lvl="1"/>
            <a:r>
              <a:rPr lang="en-US" sz="1800" dirty="0"/>
              <a:t>Focused on manufacturing</a:t>
            </a:r>
          </a:p>
          <a:p>
            <a:pPr lvl="1"/>
            <a:r>
              <a:rPr lang="en-US" sz="1800" dirty="0"/>
              <a:t>Generally use regions or industries as a unit of analysis</a:t>
            </a:r>
          </a:p>
          <a:p>
            <a:pPr lvl="1"/>
            <a:r>
              <a:rPr lang="en-US" sz="1800" dirty="0"/>
              <a:t>Mostly consider “own” region or industry exposure</a:t>
            </a:r>
          </a:p>
          <a:p>
            <a:pPr lvl="1"/>
            <a:endParaRPr lang="en-US" sz="1800" dirty="0"/>
          </a:p>
          <a:p>
            <a:r>
              <a:rPr lang="en-US" sz="1800" dirty="0"/>
              <a:t>Here, </a:t>
            </a:r>
          </a:p>
          <a:p>
            <a:pPr lvl="1"/>
            <a:r>
              <a:rPr lang="en-US" sz="1800" dirty="0"/>
              <a:t>Focus on </a:t>
            </a:r>
            <a:r>
              <a:rPr lang="en-US" sz="1800" u="sng" dirty="0"/>
              <a:t>workers</a:t>
            </a:r>
          </a:p>
          <a:p>
            <a:pPr lvl="1"/>
            <a:r>
              <a:rPr lang="en-US" sz="1800" dirty="0"/>
              <a:t>Look </a:t>
            </a:r>
            <a:r>
              <a:rPr lang="en-US" sz="1800" u="sng" dirty="0"/>
              <a:t>outside</a:t>
            </a:r>
            <a:r>
              <a:rPr lang="en-US" sz="1800" dirty="0"/>
              <a:t> manufacturing</a:t>
            </a:r>
          </a:p>
          <a:p>
            <a:pPr lvl="1"/>
            <a:r>
              <a:rPr lang="en-US" sz="1800" dirty="0"/>
              <a:t>Compare impact of industry and spatial exposure</a:t>
            </a:r>
          </a:p>
          <a:p>
            <a:pPr lvl="1"/>
            <a:r>
              <a:rPr lang="en-US" sz="1800" dirty="0"/>
              <a:t>Incorporate up- and downstream exposure</a:t>
            </a:r>
          </a:p>
          <a:p>
            <a:pPr lvl="1"/>
            <a:r>
              <a:rPr lang="en-US" sz="1800" dirty="0"/>
              <a:t>Compare results for high- vs low-tenure workers</a:t>
            </a:r>
          </a:p>
          <a:p>
            <a:pPr lvl="1"/>
            <a:r>
              <a:rPr lang="en-US" sz="1800" dirty="0"/>
              <a:t>Examine variation in outcome by demographic attributes</a:t>
            </a:r>
          </a:p>
          <a:p>
            <a:pPr lvl="1"/>
            <a:endParaRPr lang="en-US" sz="1800" dirty="0"/>
          </a:p>
          <a:p>
            <a:pPr lvl="1"/>
            <a:endParaRPr lang="en-US" sz="1800" dirty="0"/>
          </a:p>
          <a:p>
            <a:endParaRPr lang="en-US" sz="1800" dirty="0"/>
          </a:p>
          <a:p>
            <a:endParaRPr lang="en-US" sz="1800" dirty="0"/>
          </a:p>
        </p:txBody>
      </p:sp>
      <p:sp>
        <p:nvSpPr>
          <p:cNvPr id="4" name="Slide Number Placeholder 3"/>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3</a:t>
            </a:fld>
            <a:endParaRPr lang="en-GB" dirty="0"/>
          </a:p>
        </p:txBody>
      </p:sp>
    </p:spTree>
    <p:extLst>
      <p:ext uri="{BB962C8B-B14F-4D97-AF65-F5344CB8AC3E}">
        <p14:creationId xmlns:p14="http://schemas.microsoft.com/office/powerpoint/2010/main" val="1195861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F1519-2643-BDB4-FFDA-3AC63B787F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F66DA4-00D8-F32A-CD2F-C3CE7918C7ED}"/>
              </a:ext>
            </a:extLst>
          </p:cNvPr>
          <p:cNvSpPr>
            <a:spLocks noGrp="1"/>
          </p:cNvSpPr>
          <p:nvPr>
            <p:ph type="title"/>
          </p:nvPr>
        </p:nvSpPr>
        <p:spPr/>
        <p:txBody>
          <a:bodyPr/>
          <a:lstStyle/>
          <a:p>
            <a:r>
              <a:rPr lang="en-US" dirty="0"/>
              <a:t>Earnings Transformations</a:t>
            </a:r>
          </a:p>
        </p:txBody>
      </p:sp>
      <p:sp>
        <p:nvSpPr>
          <p:cNvPr id="3" name="Content Placeholder 2">
            <a:extLst>
              <a:ext uri="{FF2B5EF4-FFF2-40B4-BE49-F238E27FC236}">
                <a16:creationId xmlns:a16="http://schemas.microsoft.com/office/drawing/2014/main" id="{718CC990-F77C-C146-8296-399BDE78A141}"/>
              </a:ext>
            </a:extLst>
          </p:cNvPr>
          <p:cNvSpPr>
            <a:spLocks noGrp="1"/>
          </p:cNvSpPr>
          <p:nvPr>
            <p:ph idx="1"/>
          </p:nvPr>
        </p:nvSpPr>
        <p:spPr/>
        <p:txBody>
          <a:bodyPr/>
          <a:lstStyle/>
          <a:p>
            <a:endParaRPr lang="en-US" dirty="0"/>
          </a:p>
          <a:p>
            <a:r>
              <a:rPr lang="en-US" dirty="0"/>
              <a:t>Consider 3 transformations of earnings (Chen and Roth 2023)</a:t>
            </a:r>
          </a:p>
          <a:p>
            <a:endParaRPr lang="en-US" dirty="0">
              <a:solidFill>
                <a:schemeClr val="accent6"/>
              </a:solidFill>
            </a:endParaRPr>
          </a:p>
          <a:p>
            <a:pPr marL="457200" lvl="1" indent="0">
              <a:buNone/>
            </a:pPr>
            <a:r>
              <a:rPr lang="en-US" dirty="0"/>
              <a:t>“LN”	log earnings </a:t>
            </a:r>
          </a:p>
          <a:p>
            <a:pPr marL="457200" lvl="1" indent="0">
              <a:buNone/>
            </a:pPr>
            <a:r>
              <a:rPr lang="en-US" dirty="0"/>
              <a:t>		intensive margin of earnings conditional on employment</a:t>
            </a:r>
          </a:p>
          <a:p>
            <a:pPr marL="457200" lvl="1" indent="0">
              <a:buNone/>
            </a:pPr>
            <a:endParaRPr lang="en-US" dirty="0">
              <a:solidFill>
                <a:schemeClr val="accent6"/>
              </a:solidFill>
            </a:endParaRPr>
          </a:p>
          <a:p>
            <a:pPr marL="457200" lvl="1" indent="0">
              <a:buNone/>
            </a:pPr>
            <a:r>
              <a:rPr lang="en-US" dirty="0">
                <a:solidFill>
                  <a:schemeClr val="accent6"/>
                </a:solidFill>
              </a:rPr>
              <a:t>“E&gt;0”	dummy for earnings&gt;0</a:t>
            </a:r>
          </a:p>
          <a:p>
            <a:pPr marL="457200" lvl="1" indent="0">
              <a:buNone/>
            </a:pPr>
            <a:r>
              <a:rPr lang="en-US" dirty="0"/>
              <a:t>		extensive margin of employment</a:t>
            </a:r>
          </a:p>
          <a:p>
            <a:pPr marL="457200" lvl="1" indent="0">
              <a:buNone/>
            </a:pPr>
            <a:endParaRPr lang="en-US" dirty="0"/>
          </a:p>
          <a:p>
            <a:pPr marL="457200" lvl="1" indent="0">
              <a:buNone/>
            </a:pPr>
            <a:r>
              <a:rPr lang="en-US" dirty="0">
                <a:solidFill>
                  <a:srgbClr val="FF0000"/>
                </a:solidFill>
              </a:rPr>
              <a:t>“CR”	(Chen-Roth) replace 0’s with min observation and log</a:t>
            </a:r>
          </a:p>
          <a:p>
            <a:pPr marL="457200" lvl="1" indent="0">
              <a:buNone/>
            </a:pPr>
            <a:r>
              <a:rPr lang="en-US" dirty="0">
                <a:solidFill>
                  <a:srgbClr val="FF0000"/>
                </a:solidFill>
              </a:rPr>
              <a:t>		combines extensive and intensive margins</a:t>
            </a:r>
            <a:br>
              <a:rPr lang="en-US" dirty="0">
                <a:solidFill>
                  <a:schemeClr val="accent6"/>
                </a:solidFill>
              </a:rPr>
            </a:br>
            <a:r>
              <a:rPr lang="en-US" dirty="0">
                <a:solidFill>
                  <a:schemeClr val="accent6"/>
                </a:solidFill>
              </a:rPr>
              <a:t>		</a:t>
            </a:r>
            <a:endParaRPr lang="en-US" dirty="0"/>
          </a:p>
        </p:txBody>
      </p:sp>
      <p:sp>
        <p:nvSpPr>
          <p:cNvPr id="4" name="Slide Number Placeholder 3">
            <a:extLst>
              <a:ext uri="{FF2B5EF4-FFF2-40B4-BE49-F238E27FC236}">
                <a16:creationId xmlns:a16="http://schemas.microsoft.com/office/drawing/2014/main" id="{3B81EA69-4DF2-ED6B-A366-457DFED69CE1}"/>
              </a:ext>
            </a:extLst>
          </p:cNvPr>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30</a:t>
            </a:fld>
            <a:endParaRPr lang="en-GB" dirty="0"/>
          </a:p>
        </p:txBody>
      </p:sp>
    </p:spTree>
    <p:extLst>
      <p:ext uri="{BB962C8B-B14F-4D97-AF65-F5344CB8AC3E}">
        <p14:creationId xmlns:p14="http://schemas.microsoft.com/office/powerpoint/2010/main" val="23924693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04D6B56-B682-382F-41D7-8D64D124A934}"/>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31</a:t>
            </a:fld>
            <a:endParaRPr lang="en-GB" dirty="0"/>
          </a:p>
        </p:txBody>
      </p:sp>
      <p:pic>
        <p:nvPicPr>
          <p:cNvPr id="12" name="Picture 11">
            <a:extLst>
              <a:ext uri="{FF2B5EF4-FFF2-40B4-BE49-F238E27FC236}">
                <a16:creationId xmlns:a16="http://schemas.microsoft.com/office/drawing/2014/main" id="{DD92BFD3-C23C-4D84-88E1-3C826977C1B5}"/>
              </a:ext>
            </a:extLst>
          </p:cNvPr>
          <p:cNvPicPr>
            <a:picLocks noChangeAspect="1"/>
          </p:cNvPicPr>
          <p:nvPr/>
        </p:nvPicPr>
        <p:blipFill rotWithShape="1">
          <a:blip r:embed="rId2"/>
          <a:srcRect l="29649" t="16886" r="4562" b="8992"/>
          <a:stretch/>
        </p:blipFill>
        <p:spPr>
          <a:xfrm>
            <a:off x="0" y="371020"/>
            <a:ext cx="9145237" cy="6182180"/>
          </a:xfrm>
          <a:prstGeom prst="rect">
            <a:avLst/>
          </a:prstGeom>
        </p:spPr>
      </p:pic>
    </p:spTree>
    <p:extLst>
      <p:ext uri="{BB962C8B-B14F-4D97-AF65-F5344CB8AC3E}">
        <p14:creationId xmlns:p14="http://schemas.microsoft.com/office/powerpoint/2010/main" val="9595994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29A0F-A80D-01F5-4FF4-3FAFCE3B34CB}"/>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54635600-9C6E-F64B-F3EC-B93194C11AE4}"/>
              </a:ext>
            </a:extLst>
          </p:cNvPr>
          <p:cNvGrpSpPr/>
          <p:nvPr/>
        </p:nvGrpSpPr>
        <p:grpSpPr>
          <a:xfrm>
            <a:off x="2628901" y="995819"/>
            <a:ext cx="1088578" cy="5370624"/>
            <a:chOff x="2783481" y="1043945"/>
            <a:chExt cx="933997" cy="5370624"/>
          </a:xfrm>
        </p:grpSpPr>
        <p:sp>
          <p:nvSpPr>
            <p:cNvPr id="5" name="Rectangle 4">
              <a:extLst>
                <a:ext uri="{FF2B5EF4-FFF2-40B4-BE49-F238E27FC236}">
                  <a16:creationId xmlns:a16="http://schemas.microsoft.com/office/drawing/2014/main" id="{28A664CD-7161-A39A-8BC9-25DF7FF3D045}"/>
                </a:ext>
              </a:extLst>
            </p:cNvPr>
            <p:cNvSpPr/>
            <p:nvPr/>
          </p:nvSpPr>
          <p:spPr bwMode="auto">
            <a:xfrm>
              <a:off x="2783483" y="1043945"/>
              <a:ext cx="933995" cy="228599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6" name="Rectangle 5">
              <a:extLst>
                <a:ext uri="{FF2B5EF4-FFF2-40B4-BE49-F238E27FC236}">
                  <a16:creationId xmlns:a16="http://schemas.microsoft.com/office/drawing/2014/main" id="{0F20509A-A57C-0B42-2E0C-6E65F4C6047D}"/>
                </a:ext>
              </a:extLst>
            </p:cNvPr>
            <p:cNvSpPr/>
            <p:nvPr/>
          </p:nvSpPr>
          <p:spPr bwMode="auto">
            <a:xfrm>
              <a:off x="2783481" y="3480294"/>
              <a:ext cx="933995" cy="36018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7" name="Rectangle 6">
              <a:extLst>
                <a:ext uri="{FF2B5EF4-FFF2-40B4-BE49-F238E27FC236}">
                  <a16:creationId xmlns:a16="http://schemas.microsoft.com/office/drawing/2014/main" id="{C82EF2AD-337B-1A3F-56D4-6104BE4F6992}"/>
                </a:ext>
              </a:extLst>
            </p:cNvPr>
            <p:cNvSpPr/>
            <p:nvPr/>
          </p:nvSpPr>
          <p:spPr bwMode="auto">
            <a:xfrm>
              <a:off x="2783482" y="4405949"/>
              <a:ext cx="933995" cy="39792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8" name="Rectangle 7">
              <a:extLst>
                <a:ext uri="{FF2B5EF4-FFF2-40B4-BE49-F238E27FC236}">
                  <a16:creationId xmlns:a16="http://schemas.microsoft.com/office/drawing/2014/main" id="{AC3BBB61-30F5-F795-E7C4-F9E91C3440AA}"/>
                </a:ext>
              </a:extLst>
            </p:cNvPr>
            <p:cNvSpPr/>
            <p:nvPr/>
          </p:nvSpPr>
          <p:spPr bwMode="auto">
            <a:xfrm>
              <a:off x="2783481" y="3930583"/>
              <a:ext cx="933995" cy="3852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7" name="Rectangle 16">
              <a:extLst>
                <a:ext uri="{FF2B5EF4-FFF2-40B4-BE49-F238E27FC236}">
                  <a16:creationId xmlns:a16="http://schemas.microsoft.com/office/drawing/2014/main" id="{B789FD10-7069-9437-7AB4-53265A0DACC8}"/>
                </a:ext>
              </a:extLst>
            </p:cNvPr>
            <p:cNvSpPr/>
            <p:nvPr/>
          </p:nvSpPr>
          <p:spPr bwMode="auto">
            <a:xfrm>
              <a:off x="2783481" y="4876419"/>
              <a:ext cx="933995" cy="3852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8" name="Rectangle 17">
              <a:extLst>
                <a:ext uri="{FF2B5EF4-FFF2-40B4-BE49-F238E27FC236}">
                  <a16:creationId xmlns:a16="http://schemas.microsoft.com/office/drawing/2014/main" id="{9E94D4AE-4D00-EBB4-9146-A0C03FC20785}"/>
                </a:ext>
              </a:extLst>
            </p:cNvPr>
            <p:cNvSpPr/>
            <p:nvPr/>
          </p:nvSpPr>
          <p:spPr bwMode="auto">
            <a:xfrm>
              <a:off x="2783481" y="5391859"/>
              <a:ext cx="933995" cy="3852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4" name="Rectangle 13">
              <a:extLst>
                <a:ext uri="{FF2B5EF4-FFF2-40B4-BE49-F238E27FC236}">
                  <a16:creationId xmlns:a16="http://schemas.microsoft.com/office/drawing/2014/main" id="{4CFCFA7E-47F1-CF4E-8F5C-09C2D8DCA031}"/>
                </a:ext>
              </a:extLst>
            </p:cNvPr>
            <p:cNvSpPr/>
            <p:nvPr/>
          </p:nvSpPr>
          <p:spPr bwMode="auto">
            <a:xfrm>
              <a:off x="2783481" y="5907299"/>
              <a:ext cx="933995" cy="50727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grpSp>
      <p:pic>
        <p:nvPicPr>
          <p:cNvPr id="36" name="Picture 35">
            <a:extLst>
              <a:ext uri="{FF2B5EF4-FFF2-40B4-BE49-F238E27FC236}">
                <a16:creationId xmlns:a16="http://schemas.microsoft.com/office/drawing/2014/main" id="{C31869FF-A91B-4835-8004-5EF03A5C7737}"/>
              </a:ext>
            </a:extLst>
          </p:cNvPr>
          <p:cNvPicPr>
            <a:picLocks noChangeAspect="1"/>
          </p:cNvPicPr>
          <p:nvPr/>
        </p:nvPicPr>
        <p:blipFill rotWithShape="1">
          <a:blip r:embed="rId3"/>
          <a:srcRect l="29649" t="16886" r="44697" b="8992"/>
          <a:stretch/>
        </p:blipFill>
        <p:spPr>
          <a:xfrm>
            <a:off x="1" y="371020"/>
            <a:ext cx="3566160" cy="6182180"/>
          </a:xfrm>
          <a:prstGeom prst="rect">
            <a:avLst/>
          </a:prstGeom>
        </p:spPr>
      </p:pic>
      <p:sp>
        <p:nvSpPr>
          <p:cNvPr id="3" name="Slide Number Placeholder 2">
            <a:extLst>
              <a:ext uri="{FF2B5EF4-FFF2-40B4-BE49-F238E27FC236}">
                <a16:creationId xmlns:a16="http://schemas.microsoft.com/office/drawing/2014/main" id="{61810F9C-956C-45A7-7627-115CC27A7E5B}"/>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32</a:t>
            </a:fld>
            <a:endParaRPr lang="en-GB" dirty="0"/>
          </a:p>
        </p:txBody>
      </p:sp>
      <p:sp>
        <p:nvSpPr>
          <p:cNvPr id="33" name="TextBox 32">
            <a:extLst>
              <a:ext uri="{FF2B5EF4-FFF2-40B4-BE49-F238E27FC236}">
                <a16:creationId xmlns:a16="http://schemas.microsoft.com/office/drawing/2014/main" id="{B2FC86D9-2C5C-6DC6-BD7D-223675D5D6A8}"/>
              </a:ext>
            </a:extLst>
          </p:cNvPr>
          <p:cNvSpPr txBox="1"/>
          <p:nvPr/>
        </p:nvSpPr>
        <p:spPr>
          <a:xfrm>
            <a:off x="4268204" y="1611515"/>
            <a:ext cx="4817059" cy="307777"/>
          </a:xfrm>
          <a:prstGeom prst="rect">
            <a:avLst/>
          </a:prstGeom>
          <a:noFill/>
        </p:spPr>
        <p:txBody>
          <a:bodyPr wrap="square" rtlCol="0">
            <a:spAutoFit/>
          </a:bodyPr>
          <a:lstStyle/>
          <a:p>
            <a:r>
              <a:rPr lang="en-US" sz="1400" b="0" u="none" dirty="0">
                <a:solidFill>
                  <a:schemeClr val="accent6"/>
                </a:solidFill>
                <a:latin typeface="Arial" pitchFamily="34" charset="0"/>
                <a:cs typeface="Arial" pitchFamily="34" charset="0"/>
              </a:rPr>
              <a:t>Industry exposure terms not jointly significant</a:t>
            </a:r>
          </a:p>
        </p:txBody>
      </p:sp>
      <p:cxnSp>
        <p:nvCxnSpPr>
          <p:cNvPr id="34" name="Straight Arrow Connector 33">
            <a:extLst>
              <a:ext uri="{FF2B5EF4-FFF2-40B4-BE49-F238E27FC236}">
                <a16:creationId xmlns:a16="http://schemas.microsoft.com/office/drawing/2014/main" id="{C0B7D095-9798-3BC7-BD19-4009C4606EDA}"/>
              </a:ext>
            </a:extLst>
          </p:cNvPr>
          <p:cNvCxnSpPr/>
          <p:nvPr/>
        </p:nvCxnSpPr>
        <p:spPr bwMode="auto">
          <a:xfrm flipH="1">
            <a:off x="3793572" y="1763510"/>
            <a:ext cx="435428" cy="0"/>
          </a:xfrm>
          <a:prstGeom prst="straightConnector1">
            <a:avLst/>
          </a:prstGeom>
          <a:solidFill>
            <a:schemeClr val="accent1"/>
          </a:solidFill>
          <a:ln w="9525" cap="flat" cmpd="sng" algn="ctr">
            <a:solidFill>
              <a:schemeClr val="accent6"/>
            </a:solidFill>
            <a:prstDash val="solid"/>
            <a:round/>
            <a:headEnd type="none" w="med" len="med"/>
            <a:tailEnd type="triangle"/>
          </a:ln>
          <a:effectLst/>
        </p:spPr>
      </p:cxnSp>
      <p:sp>
        <p:nvSpPr>
          <p:cNvPr id="16" name="TextBox 15">
            <a:extLst>
              <a:ext uri="{FF2B5EF4-FFF2-40B4-BE49-F238E27FC236}">
                <a16:creationId xmlns:a16="http://schemas.microsoft.com/office/drawing/2014/main" id="{344BCEE5-4433-F338-9714-437DA06B4895}"/>
              </a:ext>
            </a:extLst>
          </p:cNvPr>
          <p:cNvSpPr txBox="1"/>
          <p:nvPr/>
        </p:nvSpPr>
        <p:spPr>
          <a:xfrm>
            <a:off x="4265612" y="948188"/>
            <a:ext cx="4142408" cy="307777"/>
          </a:xfrm>
          <a:prstGeom prst="rect">
            <a:avLst/>
          </a:prstGeom>
          <a:noFill/>
        </p:spPr>
        <p:txBody>
          <a:bodyPr wrap="square" rtlCol="0">
            <a:spAutoFit/>
          </a:bodyPr>
          <a:lstStyle/>
          <a:p>
            <a:r>
              <a:rPr lang="en-US" sz="1400" b="0" u="none" dirty="0">
                <a:solidFill>
                  <a:schemeClr val="accent6"/>
                </a:solidFill>
                <a:latin typeface="Arial" pitchFamily="34" charset="0"/>
                <a:cs typeface="Arial" pitchFamily="34" charset="0"/>
              </a:rPr>
              <a:t>NM workers do not have own industry exposure</a:t>
            </a:r>
          </a:p>
        </p:txBody>
      </p:sp>
      <p:cxnSp>
        <p:nvCxnSpPr>
          <p:cNvPr id="19" name="Straight Arrow Connector 18">
            <a:extLst>
              <a:ext uri="{FF2B5EF4-FFF2-40B4-BE49-F238E27FC236}">
                <a16:creationId xmlns:a16="http://schemas.microsoft.com/office/drawing/2014/main" id="{E1A73B0A-9A6C-4402-E499-2AFE16F59E2B}"/>
              </a:ext>
            </a:extLst>
          </p:cNvPr>
          <p:cNvCxnSpPr/>
          <p:nvPr/>
        </p:nvCxnSpPr>
        <p:spPr bwMode="auto">
          <a:xfrm flipH="1">
            <a:off x="3790980" y="1078754"/>
            <a:ext cx="435428" cy="0"/>
          </a:xfrm>
          <a:prstGeom prst="straightConnector1">
            <a:avLst/>
          </a:prstGeom>
          <a:solidFill>
            <a:schemeClr val="accent1"/>
          </a:solidFill>
          <a:ln w="9525" cap="flat" cmpd="sng" algn="ctr">
            <a:solidFill>
              <a:schemeClr val="accent6"/>
            </a:solid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C7E95676-B685-C68C-3105-E36F6AC318C9}"/>
              </a:ext>
            </a:extLst>
          </p:cNvPr>
          <p:cNvCxnSpPr/>
          <p:nvPr/>
        </p:nvCxnSpPr>
        <p:spPr bwMode="auto">
          <a:xfrm flipH="1">
            <a:off x="3793572" y="5084473"/>
            <a:ext cx="435428" cy="0"/>
          </a:xfrm>
          <a:prstGeom prst="straightConnector1">
            <a:avLst/>
          </a:prstGeom>
          <a:solidFill>
            <a:schemeClr val="accent1"/>
          </a:solidFill>
          <a:ln w="9525" cap="flat" cmpd="sng" algn="ctr">
            <a:solidFill>
              <a:schemeClr val="accent6"/>
            </a:solidFill>
            <a:prstDash val="solid"/>
            <a:round/>
            <a:headEnd type="none" w="med" len="med"/>
            <a:tailEnd type="triangle"/>
          </a:ln>
          <a:effectLst/>
        </p:spPr>
      </p:cxnSp>
      <p:sp>
        <p:nvSpPr>
          <p:cNvPr id="22" name="TextBox 21">
            <a:extLst>
              <a:ext uri="{FF2B5EF4-FFF2-40B4-BE49-F238E27FC236}">
                <a16:creationId xmlns:a16="http://schemas.microsoft.com/office/drawing/2014/main" id="{0016F48E-D473-C400-A1FE-FC2F14B4D09C}"/>
              </a:ext>
            </a:extLst>
          </p:cNvPr>
          <p:cNvSpPr txBox="1"/>
          <p:nvPr/>
        </p:nvSpPr>
        <p:spPr>
          <a:xfrm>
            <a:off x="4268204" y="2592370"/>
            <a:ext cx="4817059" cy="307777"/>
          </a:xfrm>
          <a:prstGeom prst="rect">
            <a:avLst/>
          </a:prstGeom>
          <a:noFill/>
        </p:spPr>
        <p:txBody>
          <a:bodyPr wrap="square" rtlCol="0">
            <a:spAutoFit/>
          </a:bodyPr>
          <a:lstStyle/>
          <a:p>
            <a:r>
              <a:rPr lang="en-US" sz="1400" b="0" u="none" dirty="0">
                <a:solidFill>
                  <a:schemeClr val="accent6"/>
                </a:solidFill>
                <a:latin typeface="Arial" pitchFamily="34" charset="0"/>
                <a:cs typeface="Arial" pitchFamily="34" charset="0"/>
              </a:rPr>
              <a:t>County exposure terms highly significant</a:t>
            </a:r>
          </a:p>
        </p:txBody>
      </p:sp>
      <p:cxnSp>
        <p:nvCxnSpPr>
          <p:cNvPr id="23" name="Straight Arrow Connector 22">
            <a:extLst>
              <a:ext uri="{FF2B5EF4-FFF2-40B4-BE49-F238E27FC236}">
                <a16:creationId xmlns:a16="http://schemas.microsoft.com/office/drawing/2014/main" id="{919FABF4-CFD7-8C0E-14B5-3FE093E844D6}"/>
              </a:ext>
            </a:extLst>
          </p:cNvPr>
          <p:cNvCxnSpPr/>
          <p:nvPr/>
        </p:nvCxnSpPr>
        <p:spPr bwMode="auto">
          <a:xfrm flipH="1">
            <a:off x="3793572" y="2741986"/>
            <a:ext cx="435428" cy="0"/>
          </a:xfrm>
          <a:prstGeom prst="straightConnector1">
            <a:avLst/>
          </a:prstGeom>
          <a:solidFill>
            <a:schemeClr val="accent1"/>
          </a:solidFill>
          <a:ln w="9525" cap="flat" cmpd="sng" algn="ctr">
            <a:solidFill>
              <a:schemeClr val="accent6"/>
            </a:solidFill>
            <a:prstDash val="solid"/>
            <a:round/>
            <a:headEnd type="none" w="med" len="med"/>
            <a:tailEnd type="triangle"/>
          </a:ln>
          <a:effectLst/>
        </p:spPr>
      </p:cxnSp>
      <p:sp>
        <p:nvSpPr>
          <p:cNvPr id="24" name="Right Brace 23">
            <a:extLst>
              <a:ext uri="{FF2B5EF4-FFF2-40B4-BE49-F238E27FC236}">
                <a16:creationId xmlns:a16="http://schemas.microsoft.com/office/drawing/2014/main" id="{D3102609-491E-893F-E81D-816D5204D48A}"/>
              </a:ext>
            </a:extLst>
          </p:cNvPr>
          <p:cNvSpPr/>
          <p:nvPr/>
        </p:nvSpPr>
        <p:spPr bwMode="auto">
          <a:xfrm>
            <a:off x="3496519" y="1435601"/>
            <a:ext cx="69641" cy="741634"/>
          </a:xfrm>
          <a:prstGeom prst="rightBrace">
            <a:avLst>
              <a:gd name="adj1" fmla="val 8333"/>
              <a:gd name="adj2" fmla="val 49817"/>
            </a:avLst>
          </a:prstGeom>
          <a:solidFill>
            <a:schemeClr val="bg1"/>
          </a:solidFill>
          <a:ln w="9525" cap="flat" cmpd="sng" algn="ctr">
            <a:solidFill>
              <a:schemeClr val="accent6"/>
            </a:solidFill>
            <a:prstDash val="solid"/>
            <a:round/>
            <a:headEnd type="none" w="med" len="med"/>
            <a:tailEnd type="none" w="med" len="med"/>
          </a:ln>
          <a:effectLst/>
        </p:spPr>
        <p:txBody>
          <a:bodyPr rtlCol="0" anchor="ctr"/>
          <a:lstStyle/>
          <a:p>
            <a:pPr algn="ctr"/>
            <a:endParaRPr lang="en-US">
              <a:solidFill>
                <a:schemeClr val="accent6"/>
              </a:solidFill>
            </a:endParaRPr>
          </a:p>
        </p:txBody>
      </p:sp>
      <p:sp>
        <p:nvSpPr>
          <p:cNvPr id="25" name="Right Brace 24">
            <a:extLst>
              <a:ext uri="{FF2B5EF4-FFF2-40B4-BE49-F238E27FC236}">
                <a16:creationId xmlns:a16="http://schemas.microsoft.com/office/drawing/2014/main" id="{EF0569B0-BCA8-BCEA-C317-2A968E55FE7E}"/>
              </a:ext>
            </a:extLst>
          </p:cNvPr>
          <p:cNvSpPr/>
          <p:nvPr/>
        </p:nvSpPr>
        <p:spPr bwMode="auto">
          <a:xfrm>
            <a:off x="3496519" y="2235066"/>
            <a:ext cx="69641" cy="1115585"/>
          </a:xfrm>
          <a:prstGeom prst="rightBrace">
            <a:avLst>
              <a:gd name="adj1" fmla="val 8333"/>
              <a:gd name="adj2" fmla="val 49817"/>
            </a:avLst>
          </a:prstGeom>
          <a:solidFill>
            <a:schemeClr val="bg1"/>
          </a:solidFill>
          <a:ln w="9525" cap="flat" cmpd="sng" algn="ctr">
            <a:solidFill>
              <a:schemeClr val="accent6"/>
            </a:solidFill>
            <a:prstDash val="solid"/>
            <a:round/>
            <a:headEnd type="none" w="med" len="med"/>
            <a:tailEnd type="none" w="med" len="med"/>
          </a:ln>
          <a:effectLst/>
        </p:spPr>
        <p:txBody>
          <a:bodyPr rtlCol="0" anchor="ctr"/>
          <a:lstStyle/>
          <a:p>
            <a:pPr algn="ctr"/>
            <a:endParaRPr lang="en-US">
              <a:solidFill>
                <a:schemeClr val="accent6"/>
              </a:solidFill>
            </a:endParaRPr>
          </a:p>
        </p:txBody>
      </p:sp>
      <p:cxnSp>
        <p:nvCxnSpPr>
          <p:cNvPr id="26" name="Straight Arrow Connector 25">
            <a:extLst>
              <a:ext uri="{FF2B5EF4-FFF2-40B4-BE49-F238E27FC236}">
                <a16:creationId xmlns:a16="http://schemas.microsoft.com/office/drawing/2014/main" id="{20AA0039-969F-00D9-3427-CCBEC91A359B}"/>
              </a:ext>
            </a:extLst>
          </p:cNvPr>
          <p:cNvCxnSpPr/>
          <p:nvPr/>
        </p:nvCxnSpPr>
        <p:spPr bwMode="auto">
          <a:xfrm flipH="1">
            <a:off x="3790980" y="5579773"/>
            <a:ext cx="435428" cy="0"/>
          </a:xfrm>
          <a:prstGeom prst="straightConnector1">
            <a:avLst/>
          </a:prstGeom>
          <a:solidFill>
            <a:schemeClr val="accent1"/>
          </a:solidFill>
          <a:ln w="9525" cap="flat" cmpd="sng" algn="ctr">
            <a:solidFill>
              <a:schemeClr val="accent6"/>
            </a:solidFill>
            <a:prstDash val="solid"/>
            <a:round/>
            <a:headEnd type="none" w="med" len="med"/>
            <a:tailEnd type="triangle"/>
          </a:ln>
          <a:effectLst/>
        </p:spPr>
      </p:cxnSp>
      <p:sp>
        <p:nvSpPr>
          <p:cNvPr id="27" name="TextBox 26">
            <a:extLst>
              <a:ext uri="{FF2B5EF4-FFF2-40B4-BE49-F238E27FC236}">
                <a16:creationId xmlns:a16="http://schemas.microsoft.com/office/drawing/2014/main" id="{58C6A791-6C61-931C-E904-4E726A170395}"/>
              </a:ext>
            </a:extLst>
          </p:cNvPr>
          <p:cNvSpPr txBox="1"/>
          <p:nvPr/>
        </p:nvSpPr>
        <p:spPr>
          <a:xfrm>
            <a:off x="4265612" y="5964436"/>
            <a:ext cx="4817059" cy="523220"/>
          </a:xfrm>
          <a:prstGeom prst="rect">
            <a:avLst/>
          </a:prstGeom>
          <a:noFill/>
        </p:spPr>
        <p:txBody>
          <a:bodyPr wrap="square" rtlCol="0">
            <a:spAutoFit/>
          </a:bodyPr>
          <a:lstStyle/>
          <a:p>
            <a:r>
              <a:rPr lang="en-US" sz="1400" b="0" u="none" dirty="0">
                <a:solidFill>
                  <a:schemeClr val="accent6"/>
                </a:solidFill>
                <a:latin typeface="Arial" pitchFamily="34" charset="0"/>
                <a:cs typeface="Arial" pitchFamily="34" charset="0"/>
              </a:rPr>
              <a:t>Accounting for IO exposure important; difference between relative loss and gain</a:t>
            </a:r>
          </a:p>
        </p:txBody>
      </p:sp>
      <p:cxnSp>
        <p:nvCxnSpPr>
          <p:cNvPr id="28" name="Straight Arrow Connector 27">
            <a:extLst>
              <a:ext uri="{FF2B5EF4-FFF2-40B4-BE49-F238E27FC236}">
                <a16:creationId xmlns:a16="http://schemas.microsoft.com/office/drawing/2014/main" id="{5E408AD0-66EE-982A-894E-D0E726517DD3}"/>
              </a:ext>
            </a:extLst>
          </p:cNvPr>
          <p:cNvCxnSpPr/>
          <p:nvPr/>
        </p:nvCxnSpPr>
        <p:spPr bwMode="auto">
          <a:xfrm flipH="1">
            <a:off x="3790980" y="6114052"/>
            <a:ext cx="435428" cy="0"/>
          </a:xfrm>
          <a:prstGeom prst="straightConnector1">
            <a:avLst/>
          </a:prstGeom>
          <a:solidFill>
            <a:schemeClr val="accent1"/>
          </a:solidFill>
          <a:ln w="9525" cap="flat" cmpd="sng" algn="ctr">
            <a:solidFill>
              <a:schemeClr val="accent6"/>
            </a:solidFill>
            <a:prstDash val="solid"/>
            <a:round/>
            <a:headEnd type="none" w="med" len="med"/>
            <a:tailEnd type="triangle"/>
          </a:ln>
          <a:effectLst/>
        </p:spPr>
      </p:cxnSp>
      <p:sp>
        <p:nvSpPr>
          <p:cNvPr id="29" name="Rectangle 28">
            <a:extLst>
              <a:ext uri="{FF2B5EF4-FFF2-40B4-BE49-F238E27FC236}">
                <a16:creationId xmlns:a16="http://schemas.microsoft.com/office/drawing/2014/main" id="{7B0BC481-61F4-DCDF-B30E-5C4157FFF11A}"/>
              </a:ext>
            </a:extLst>
          </p:cNvPr>
          <p:cNvSpPr/>
          <p:nvPr/>
        </p:nvSpPr>
        <p:spPr bwMode="auto">
          <a:xfrm>
            <a:off x="2752725" y="2988176"/>
            <a:ext cx="670769" cy="412750"/>
          </a:xfrm>
          <a:prstGeom prst="rect">
            <a:avLst/>
          </a:pr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30" name="Rectangle 29">
            <a:extLst>
              <a:ext uri="{FF2B5EF4-FFF2-40B4-BE49-F238E27FC236}">
                <a16:creationId xmlns:a16="http://schemas.microsoft.com/office/drawing/2014/main" id="{21ED9E77-0473-2AB4-3798-1D6B4847BF61}"/>
              </a:ext>
            </a:extLst>
          </p:cNvPr>
          <p:cNvSpPr/>
          <p:nvPr/>
        </p:nvSpPr>
        <p:spPr bwMode="auto">
          <a:xfrm>
            <a:off x="2752724" y="2176693"/>
            <a:ext cx="670769" cy="41275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rgbClr val="FF0000"/>
              </a:solidFill>
              <a:effectLst/>
              <a:latin typeface="Tahoma" charset="0"/>
            </a:endParaRPr>
          </a:p>
        </p:txBody>
      </p:sp>
      <p:sp>
        <p:nvSpPr>
          <p:cNvPr id="31" name="Rectangle 30">
            <a:extLst>
              <a:ext uri="{FF2B5EF4-FFF2-40B4-BE49-F238E27FC236}">
                <a16:creationId xmlns:a16="http://schemas.microsoft.com/office/drawing/2014/main" id="{EAE1EB01-2654-D8D6-F689-78F418447BAC}"/>
              </a:ext>
            </a:extLst>
          </p:cNvPr>
          <p:cNvSpPr/>
          <p:nvPr/>
        </p:nvSpPr>
        <p:spPr bwMode="auto">
          <a:xfrm>
            <a:off x="2752724" y="2589442"/>
            <a:ext cx="670769" cy="366345"/>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rgbClr val="FF0000"/>
              </a:solidFill>
              <a:effectLst/>
              <a:latin typeface="Tahoma" charset="0"/>
            </a:endParaRPr>
          </a:p>
        </p:txBody>
      </p:sp>
      <p:sp>
        <p:nvSpPr>
          <p:cNvPr id="37" name="Rectangle 36">
            <a:extLst>
              <a:ext uri="{FF2B5EF4-FFF2-40B4-BE49-F238E27FC236}">
                <a16:creationId xmlns:a16="http://schemas.microsoft.com/office/drawing/2014/main" id="{204D89EC-DAF2-4A07-B5D4-9CC66E3B88DE}"/>
              </a:ext>
            </a:extLst>
          </p:cNvPr>
          <p:cNvSpPr/>
          <p:nvPr/>
        </p:nvSpPr>
        <p:spPr bwMode="auto">
          <a:xfrm>
            <a:off x="2081956" y="6255699"/>
            <a:ext cx="544354" cy="240919"/>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rgbClr val="FF0000"/>
              </a:solidFill>
              <a:effectLst/>
              <a:latin typeface="Tahoma" charset="0"/>
            </a:endParaRPr>
          </a:p>
        </p:txBody>
      </p:sp>
      <p:sp>
        <p:nvSpPr>
          <p:cNvPr id="38" name="Rectangle 37">
            <a:extLst>
              <a:ext uri="{FF2B5EF4-FFF2-40B4-BE49-F238E27FC236}">
                <a16:creationId xmlns:a16="http://schemas.microsoft.com/office/drawing/2014/main" id="{BC8AB44A-19FA-4DFD-9C8B-29A1B09B77F8}"/>
              </a:ext>
            </a:extLst>
          </p:cNvPr>
          <p:cNvSpPr/>
          <p:nvPr/>
        </p:nvSpPr>
        <p:spPr bwMode="auto">
          <a:xfrm>
            <a:off x="2879139" y="6255699"/>
            <a:ext cx="544354" cy="240919"/>
          </a:xfrm>
          <a:prstGeom prst="rect">
            <a:avLst/>
          </a:pr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rgbClr val="FF0000"/>
              </a:solidFill>
              <a:effectLst/>
              <a:latin typeface="Tahoma" charset="0"/>
            </a:endParaRPr>
          </a:p>
        </p:txBody>
      </p:sp>
      <p:sp>
        <p:nvSpPr>
          <p:cNvPr id="2" name="TextBox 1">
            <a:extLst>
              <a:ext uri="{FF2B5EF4-FFF2-40B4-BE49-F238E27FC236}">
                <a16:creationId xmlns:a16="http://schemas.microsoft.com/office/drawing/2014/main" id="{424C2E9C-E506-4528-AFF7-3B6D3393EAB3}"/>
              </a:ext>
            </a:extLst>
          </p:cNvPr>
          <p:cNvSpPr txBox="1"/>
          <p:nvPr/>
        </p:nvSpPr>
        <p:spPr>
          <a:xfrm>
            <a:off x="1834551" y="2102430"/>
            <a:ext cx="255198" cy="246221"/>
          </a:xfrm>
          <a:prstGeom prst="rect">
            <a:avLst/>
          </a:prstGeom>
          <a:noFill/>
        </p:spPr>
        <p:txBody>
          <a:bodyPr wrap="square" rtlCol="0">
            <a:spAutoFit/>
          </a:bodyPr>
          <a:lstStyle/>
          <a:p>
            <a:pPr algn="just"/>
            <a:r>
              <a:rPr lang="en-US" sz="1000" b="0" u="none" dirty="0">
                <a:latin typeface="Arial" pitchFamily="34" charset="0"/>
                <a:cs typeface="Arial" pitchFamily="34" charset="0"/>
              </a:rPr>
              <a:t>_</a:t>
            </a:r>
          </a:p>
        </p:txBody>
      </p:sp>
      <p:sp>
        <p:nvSpPr>
          <p:cNvPr id="39" name="TextBox 38">
            <a:extLst>
              <a:ext uri="{FF2B5EF4-FFF2-40B4-BE49-F238E27FC236}">
                <a16:creationId xmlns:a16="http://schemas.microsoft.com/office/drawing/2014/main" id="{0ED05333-4717-4360-81F0-16DA7ED58DCB}"/>
              </a:ext>
            </a:extLst>
          </p:cNvPr>
          <p:cNvSpPr txBox="1"/>
          <p:nvPr/>
        </p:nvSpPr>
        <p:spPr>
          <a:xfrm>
            <a:off x="2679914" y="2086590"/>
            <a:ext cx="255198" cy="246221"/>
          </a:xfrm>
          <a:prstGeom prst="rect">
            <a:avLst/>
          </a:prstGeom>
          <a:noFill/>
        </p:spPr>
        <p:txBody>
          <a:bodyPr wrap="square" rtlCol="0">
            <a:spAutoFit/>
          </a:bodyPr>
          <a:lstStyle/>
          <a:p>
            <a:pPr algn="just"/>
            <a:r>
              <a:rPr lang="en-US" sz="1000" b="0" u="none" dirty="0">
                <a:latin typeface="Arial" pitchFamily="34" charset="0"/>
                <a:cs typeface="Arial" pitchFamily="34" charset="0"/>
              </a:rPr>
              <a:t>_</a:t>
            </a:r>
          </a:p>
        </p:txBody>
      </p:sp>
      <p:sp>
        <p:nvSpPr>
          <p:cNvPr id="40" name="TextBox 39">
            <a:extLst>
              <a:ext uri="{FF2B5EF4-FFF2-40B4-BE49-F238E27FC236}">
                <a16:creationId xmlns:a16="http://schemas.microsoft.com/office/drawing/2014/main" id="{3B15FFAC-8A15-43B9-A056-763DB555F711}"/>
              </a:ext>
            </a:extLst>
          </p:cNvPr>
          <p:cNvSpPr txBox="1"/>
          <p:nvPr/>
        </p:nvSpPr>
        <p:spPr>
          <a:xfrm>
            <a:off x="2751540" y="2497574"/>
            <a:ext cx="255198" cy="246221"/>
          </a:xfrm>
          <a:prstGeom prst="rect">
            <a:avLst/>
          </a:prstGeom>
          <a:noFill/>
        </p:spPr>
        <p:txBody>
          <a:bodyPr wrap="square" rtlCol="0">
            <a:spAutoFit/>
          </a:bodyPr>
          <a:lstStyle/>
          <a:p>
            <a:pPr algn="just"/>
            <a:r>
              <a:rPr lang="en-US" sz="1000" b="0" u="none" dirty="0">
                <a:latin typeface="Arial" pitchFamily="34" charset="0"/>
                <a:cs typeface="Arial" pitchFamily="34" charset="0"/>
              </a:rPr>
              <a:t>_</a:t>
            </a:r>
          </a:p>
        </p:txBody>
      </p:sp>
      <p:sp>
        <p:nvSpPr>
          <p:cNvPr id="41" name="TextBox 40">
            <a:extLst>
              <a:ext uri="{FF2B5EF4-FFF2-40B4-BE49-F238E27FC236}">
                <a16:creationId xmlns:a16="http://schemas.microsoft.com/office/drawing/2014/main" id="{988639EA-DD30-4B4C-B462-3CC62705F707}"/>
              </a:ext>
            </a:extLst>
          </p:cNvPr>
          <p:cNvSpPr txBox="1"/>
          <p:nvPr/>
        </p:nvSpPr>
        <p:spPr>
          <a:xfrm>
            <a:off x="2818195" y="1294983"/>
            <a:ext cx="255198" cy="246221"/>
          </a:xfrm>
          <a:prstGeom prst="rect">
            <a:avLst/>
          </a:prstGeom>
          <a:noFill/>
        </p:spPr>
        <p:txBody>
          <a:bodyPr wrap="square" rtlCol="0">
            <a:spAutoFit/>
          </a:bodyPr>
          <a:lstStyle/>
          <a:p>
            <a:pPr algn="just"/>
            <a:r>
              <a:rPr lang="en-US" sz="1000" b="0" u="none" dirty="0">
                <a:latin typeface="Arial" pitchFamily="34" charset="0"/>
                <a:cs typeface="Arial" pitchFamily="34" charset="0"/>
              </a:rPr>
              <a:t>_</a:t>
            </a:r>
          </a:p>
        </p:txBody>
      </p:sp>
      <p:sp>
        <p:nvSpPr>
          <p:cNvPr id="42" name="TextBox 41">
            <a:extLst>
              <a:ext uri="{FF2B5EF4-FFF2-40B4-BE49-F238E27FC236}">
                <a16:creationId xmlns:a16="http://schemas.microsoft.com/office/drawing/2014/main" id="{1DBF8F41-9C2B-4E97-BB75-10A0A5485C87}"/>
              </a:ext>
            </a:extLst>
          </p:cNvPr>
          <p:cNvSpPr txBox="1"/>
          <p:nvPr/>
        </p:nvSpPr>
        <p:spPr>
          <a:xfrm>
            <a:off x="2114810" y="5790318"/>
            <a:ext cx="255198" cy="246221"/>
          </a:xfrm>
          <a:prstGeom prst="rect">
            <a:avLst/>
          </a:prstGeom>
          <a:noFill/>
        </p:spPr>
        <p:txBody>
          <a:bodyPr wrap="square" rtlCol="0">
            <a:spAutoFit/>
          </a:bodyPr>
          <a:lstStyle/>
          <a:p>
            <a:pPr algn="just"/>
            <a:r>
              <a:rPr lang="en-US" sz="1000" b="0" u="none" dirty="0">
                <a:latin typeface="Arial" pitchFamily="34" charset="0"/>
                <a:cs typeface="Arial" pitchFamily="34" charset="0"/>
              </a:rPr>
              <a:t>_</a:t>
            </a:r>
          </a:p>
        </p:txBody>
      </p:sp>
      <p:sp>
        <p:nvSpPr>
          <p:cNvPr id="43" name="TextBox 42">
            <a:extLst>
              <a:ext uri="{FF2B5EF4-FFF2-40B4-BE49-F238E27FC236}">
                <a16:creationId xmlns:a16="http://schemas.microsoft.com/office/drawing/2014/main" id="{77849B3C-3AAD-4791-9433-AE12485B5764}"/>
              </a:ext>
            </a:extLst>
          </p:cNvPr>
          <p:cNvSpPr txBox="1"/>
          <p:nvPr/>
        </p:nvSpPr>
        <p:spPr>
          <a:xfrm>
            <a:off x="2960509" y="5804943"/>
            <a:ext cx="255198" cy="246221"/>
          </a:xfrm>
          <a:prstGeom prst="rect">
            <a:avLst/>
          </a:prstGeom>
          <a:noFill/>
        </p:spPr>
        <p:txBody>
          <a:bodyPr wrap="square" rtlCol="0">
            <a:spAutoFit/>
          </a:bodyPr>
          <a:lstStyle/>
          <a:p>
            <a:pPr algn="just"/>
            <a:r>
              <a:rPr lang="en-US" sz="1000" b="0" u="none" dirty="0">
                <a:latin typeface="Arial" pitchFamily="34" charset="0"/>
                <a:cs typeface="Arial" pitchFamily="34" charset="0"/>
              </a:rPr>
              <a:t>_</a:t>
            </a:r>
          </a:p>
        </p:txBody>
      </p:sp>
      <p:sp>
        <p:nvSpPr>
          <p:cNvPr id="44" name="TextBox 43">
            <a:extLst>
              <a:ext uri="{FF2B5EF4-FFF2-40B4-BE49-F238E27FC236}">
                <a16:creationId xmlns:a16="http://schemas.microsoft.com/office/drawing/2014/main" id="{EB3142D2-EE46-42A0-8C5F-BC7D177968EB}"/>
              </a:ext>
            </a:extLst>
          </p:cNvPr>
          <p:cNvSpPr txBox="1"/>
          <p:nvPr/>
        </p:nvSpPr>
        <p:spPr>
          <a:xfrm>
            <a:off x="2046358" y="5989697"/>
            <a:ext cx="255198" cy="246221"/>
          </a:xfrm>
          <a:prstGeom prst="rect">
            <a:avLst/>
          </a:prstGeom>
          <a:noFill/>
        </p:spPr>
        <p:txBody>
          <a:bodyPr wrap="square" rtlCol="0">
            <a:spAutoFit/>
          </a:bodyPr>
          <a:lstStyle/>
          <a:p>
            <a:pPr algn="just"/>
            <a:r>
              <a:rPr lang="en-US" sz="1000" b="0" u="none" dirty="0">
                <a:latin typeface="Arial" pitchFamily="34" charset="0"/>
                <a:cs typeface="Arial" pitchFamily="34" charset="0"/>
              </a:rPr>
              <a:t>_</a:t>
            </a:r>
          </a:p>
        </p:txBody>
      </p:sp>
      <p:sp>
        <p:nvSpPr>
          <p:cNvPr id="45" name="TextBox 44">
            <a:extLst>
              <a:ext uri="{FF2B5EF4-FFF2-40B4-BE49-F238E27FC236}">
                <a16:creationId xmlns:a16="http://schemas.microsoft.com/office/drawing/2014/main" id="{885AC3EC-658A-4CAB-9B79-4E1ADFE486AD}"/>
              </a:ext>
            </a:extLst>
          </p:cNvPr>
          <p:cNvSpPr txBox="1"/>
          <p:nvPr/>
        </p:nvSpPr>
        <p:spPr>
          <a:xfrm>
            <a:off x="2046358" y="6186844"/>
            <a:ext cx="255198" cy="246221"/>
          </a:xfrm>
          <a:prstGeom prst="rect">
            <a:avLst/>
          </a:prstGeom>
          <a:noFill/>
        </p:spPr>
        <p:txBody>
          <a:bodyPr wrap="square" rtlCol="0">
            <a:spAutoFit/>
          </a:bodyPr>
          <a:lstStyle/>
          <a:p>
            <a:pPr algn="just"/>
            <a:r>
              <a:rPr lang="en-US" sz="1000" b="0" u="none" dirty="0">
                <a:latin typeface="Arial" pitchFamily="34" charset="0"/>
                <a:cs typeface="Arial" pitchFamily="34" charset="0"/>
              </a:rPr>
              <a:t>_</a:t>
            </a:r>
          </a:p>
        </p:txBody>
      </p:sp>
      <p:sp>
        <p:nvSpPr>
          <p:cNvPr id="46" name="TextBox 45">
            <a:extLst>
              <a:ext uri="{FF2B5EF4-FFF2-40B4-BE49-F238E27FC236}">
                <a16:creationId xmlns:a16="http://schemas.microsoft.com/office/drawing/2014/main" id="{25FDFE65-CD92-4EED-B175-2C6409C40E73}"/>
              </a:ext>
            </a:extLst>
          </p:cNvPr>
          <p:cNvSpPr txBox="1"/>
          <p:nvPr/>
        </p:nvSpPr>
        <p:spPr>
          <a:xfrm>
            <a:off x="4276936" y="630660"/>
            <a:ext cx="4610584" cy="307777"/>
          </a:xfrm>
          <a:prstGeom prst="rect">
            <a:avLst/>
          </a:prstGeom>
          <a:noFill/>
        </p:spPr>
        <p:txBody>
          <a:bodyPr wrap="square" rtlCol="0">
            <a:spAutoFit/>
          </a:bodyPr>
          <a:lstStyle/>
          <a:p>
            <a:r>
              <a:rPr lang="en-US" sz="1400" b="0" u="none" dirty="0">
                <a:solidFill>
                  <a:schemeClr val="accent6"/>
                </a:solidFill>
                <a:latin typeface="Arial" pitchFamily="34" charset="0"/>
                <a:cs typeface="Arial" pitchFamily="34" charset="0"/>
              </a:rPr>
              <a:t>Chen-Roth all-in earnings transformation (like log w/0’s)</a:t>
            </a:r>
          </a:p>
        </p:txBody>
      </p:sp>
      <p:cxnSp>
        <p:nvCxnSpPr>
          <p:cNvPr id="47" name="Straight Arrow Connector 46">
            <a:extLst>
              <a:ext uri="{FF2B5EF4-FFF2-40B4-BE49-F238E27FC236}">
                <a16:creationId xmlns:a16="http://schemas.microsoft.com/office/drawing/2014/main" id="{AB4A112F-13C7-4295-AF00-E848E36ADE2A}"/>
              </a:ext>
            </a:extLst>
          </p:cNvPr>
          <p:cNvCxnSpPr/>
          <p:nvPr/>
        </p:nvCxnSpPr>
        <p:spPr bwMode="auto">
          <a:xfrm flipH="1">
            <a:off x="3802304" y="761226"/>
            <a:ext cx="435428" cy="0"/>
          </a:xfrm>
          <a:prstGeom prst="straightConnector1">
            <a:avLst/>
          </a:prstGeom>
          <a:solidFill>
            <a:schemeClr val="accent1"/>
          </a:solidFill>
          <a:ln w="9525" cap="flat" cmpd="sng" algn="ctr">
            <a:solidFill>
              <a:schemeClr val="accent6"/>
            </a:solidFill>
            <a:prstDash val="solid"/>
            <a:round/>
            <a:headEnd type="none" w="med" len="med"/>
            <a:tailEnd type="triangle"/>
          </a:ln>
          <a:effectLst/>
        </p:spPr>
      </p:cxnSp>
    </p:spTree>
    <p:extLst>
      <p:ext uri="{BB962C8B-B14F-4D97-AF65-F5344CB8AC3E}">
        <p14:creationId xmlns:p14="http://schemas.microsoft.com/office/powerpoint/2010/main" val="3975095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subTnLst>
                                    <p:animClr clrSpc="rgb" dir="cw">
                                      <p:cBhvr override="childStyle">
                                        <p:cTn dur="1" fill="hold" display="0" masterRel="nextClick" afterEffect="1"/>
                                        <p:tgtEl>
                                          <p:spTgt spid="46"/>
                                        </p:tgtEl>
                                        <p:attrNameLst>
                                          <p:attrName>ppt_c</p:attrName>
                                        </p:attrNameLst>
                                      </p:cBhvr>
                                      <p:to>
                                        <a:schemeClr val="bg2"/>
                                      </p:to>
                                    </p:animClr>
                                  </p:sub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subTnLst>
                                    <p:animClr clrSpc="rgb" dir="cw">
                                      <p:cBhvr override="childStyle">
                                        <p:cTn dur="1" fill="hold" display="0" masterRel="nextClick" afterEffect="1"/>
                                        <p:tgtEl>
                                          <p:spTgt spid="47"/>
                                        </p:tgtEl>
                                        <p:attrNameLst>
                                          <p:attrName>ppt_c</p:attrName>
                                        </p:attrNameLst>
                                      </p:cBhvr>
                                      <p:to>
                                        <a:schemeClr val="bg2"/>
                                      </p:to>
                                    </p:animClr>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subTnLst>
                                    <p:animClr clrSpc="rgb" dir="cw">
                                      <p:cBhvr override="childStyle">
                                        <p:cTn dur="1" fill="hold" display="0" masterRel="nextClick" afterEffect="1"/>
                                        <p:tgtEl>
                                          <p:spTgt spid="16"/>
                                        </p:tgtEl>
                                        <p:attrNameLst>
                                          <p:attrName>ppt_c</p:attrName>
                                        </p:attrNameLst>
                                      </p:cBhvr>
                                      <p:to>
                                        <a:schemeClr val="bg2"/>
                                      </p:to>
                                    </p:animClr>
                                  </p:sub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subTnLst>
                                    <p:animClr clrSpc="rgb" dir="cw">
                                      <p:cBhvr override="childStyle">
                                        <p:cTn dur="1" fill="hold" display="0" masterRel="nextClick" afterEffect="1"/>
                                        <p:tgtEl>
                                          <p:spTgt spid="19"/>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subTnLst>
                                    <p:animClr clrSpc="rgb" dir="cw">
                                      <p:cBhvr override="childStyle">
                                        <p:cTn dur="1" fill="hold" display="0" masterRel="nextClick" afterEffect="1"/>
                                        <p:tgtEl>
                                          <p:spTgt spid="33"/>
                                        </p:tgtEl>
                                        <p:attrNameLst>
                                          <p:attrName>ppt_c</p:attrName>
                                        </p:attrNameLst>
                                      </p:cBhvr>
                                      <p:to>
                                        <a:schemeClr val="bg2"/>
                                      </p:to>
                                    </p:animClr>
                                  </p:sub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subTnLst>
                                    <p:animClr clrSpc="rgb" dir="cw">
                                      <p:cBhvr override="childStyle">
                                        <p:cTn dur="1" fill="hold" display="0" masterRel="nextClick" afterEffect="1"/>
                                        <p:tgtEl>
                                          <p:spTgt spid="34"/>
                                        </p:tgtEl>
                                        <p:attrNameLst>
                                          <p:attrName>ppt_c</p:attrName>
                                        </p:attrNameLst>
                                      </p:cBhvr>
                                      <p:to>
                                        <a:schemeClr val="bg2"/>
                                      </p:to>
                                    </p:animClr>
                                  </p:sub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subTnLst>
                                    <p:animClr clrSpc="rgb" dir="cw">
                                      <p:cBhvr override="childStyle">
                                        <p:cTn dur="1" fill="hold" display="0" masterRel="nextClick" afterEffect="1"/>
                                        <p:tgtEl>
                                          <p:spTgt spid="21"/>
                                        </p:tgtEl>
                                        <p:attrNameLst>
                                          <p:attrName>ppt_c</p:attrName>
                                        </p:attrNameLst>
                                      </p:cBhvr>
                                      <p:to>
                                        <a:schemeClr val="bg2"/>
                                      </p:to>
                                    </p:animClr>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subTnLst>
                                    <p:animClr clrSpc="rgb" dir="cw">
                                      <p:cBhvr override="childStyle">
                                        <p:cTn dur="1" fill="hold" display="0" masterRel="nextClick" afterEffect="1"/>
                                        <p:tgtEl>
                                          <p:spTgt spid="22"/>
                                        </p:tgtEl>
                                        <p:attrNameLst>
                                          <p:attrName>ppt_c</p:attrName>
                                        </p:attrNameLst>
                                      </p:cBhvr>
                                      <p:to>
                                        <a:schemeClr val="bg2"/>
                                      </p:to>
                                    </p:animClr>
                                  </p:sub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subTnLst>
                                    <p:animClr clrSpc="rgb" dir="cw">
                                      <p:cBhvr override="childStyle">
                                        <p:cTn dur="1" fill="hold" display="0" masterRel="nextClick" afterEffect="1"/>
                                        <p:tgtEl>
                                          <p:spTgt spid="23"/>
                                        </p:tgtEl>
                                        <p:attrNameLst>
                                          <p:attrName>ppt_c</p:attrName>
                                        </p:attrNameLst>
                                      </p:cBhvr>
                                      <p:to>
                                        <a:schemeClr val="bg2"/>
                                      </p:to>
                                    </p:animClr>
                                  </p:sub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subTnLst>
                                    <p:animClr clrSpc="rgb" dir="cw">
                                      <p:cBhvr override="childStyle">
                                        <p:cTn dur="1" fill="hold" display="0" masterRel="nextClick" afterEffect="1"/>
                                        <p:tgtEl>
                                          <p:spTgt spid="26"/>
                                        </p:tgtEl>
                                        <p:attrNameLst>
                                          <p:attrName>ppt_c</p:attrName>
                                        </p:attrNameLst>
                                      </p:cBhvr>
                                      <p:to>
                                        <a:schemeClr val="bg2"/>
                                      </p:to>
                                    </p:animClr>
                                  </p:sub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subTnLst>
                                    <p:animClr clrSpc="rgb" dir="cw">
                                      <p:cBhvr override="childStyle">
                                        <p:cTn dur="1" fill="hold" display="0" masterRel="nextClick" afterEffect="1"/>
                                        <p:tgtEl>
                                          <p:spTgt spid="27"/>
                                        </p:tgtEl>
                                        <p:attrNameLst>
                                          <p:attrName>ppt_c</p:attrName>
                                        </p:attrNameLst>
                                      </p:cBhvr>
                                      <p:to>
                                        <a:schemeClr val="bg2"/>
                                      </p:to>
                                    </p:animClr>
                                  </p:subTnLst>
                                </p:cTn>
                              </p:par>
                              <p:par>
                                <p:cTn id="47" presetID="1"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subTnLst>
                                    <p:animClr clrSpc="rgb" dir="cw">
                                      <p:cBhvr override="childStyle">
                                        <p:cTn dur="1" fill="hold" display="0" masterRel="nextClick" afterEffect="1"/>
                                        <p:tgtEl>
                                          <p:spTgt spid="28"/>
                                        </p:tgtEl>
                                        <p:attrNameLst>
                                          <p:attrName>ppt_c</p:attrName>
                                        </p:attrNameLst>
                                      </p:cBhvr>
                                      <p:to>
                                        <a:schemeClr val="bg2"/>
                                      </p:to>
                                    </p:animClr>
                                  </p:sub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6" grpId="0"/>
      <p:bldP spid="22" grpId="0"/>
      <p:bldP spid="24" grpId="0" animBg="1"/>
      <p:bldP spid="25" grpId="0" animBg="1"/>
      <p:bldP spid="27" grpId="0"/>
      <p:bldP spid="29" grpId="0" animBg="1"/>
      <p:bldP spid="30" grpId="0" animBg="1"/>
      <p:bldP spid="31" grpId="0" animBg="1"/>
      <p:bldP spid="37" grpId="0" animBg="1"/>
      <p:bldP spid="38" grpId="0" animBg="1"/>
      <p:bldP spid="4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29A0F-A80D-01F5-4FF4-3FAFCE3B34CB}"/>
            </a:ext>
          </a:extLst>
        </p:cNvPr>
        <p:cNvGrpSpPr/>
        <p:nvPr/>
      </p:nvGrpSpPr>
      <p:grpSpPr>
        <a:xfrm>
          <a:off x="0" y="0"/>
          <a:ext cx="0" cy="0"/>
          <a:chOff x="0" y="0"/>
          <a:chExt cx="0" cy="0"/>
        </a:xfrm>
      </p:grpSpPr>
      <p:pic>
        <p:nvPicPr>
          <p:cNvPr id="44" name="Picture 43">
            <a:extLst>
              <a:ext uri="{FF2B5EF4-FFF2-40B4-BE49-F238E27FC236}">
                <a16:creationId xmlns:a16="http://schemas.microsoft.com/office/drawing/2014/main" id="{9E2AFB1F-F6AC-4810-B084-7B742886D1CB}"/>
              </a:ext>
            </a:extLst>
          </p:cNvPr>
          <p:cNvPicPr>
            <a:picLocks noChangeAspect="1"/>
          </p:cNvPicPr>
          <p:nvPr/>
        </p:nvPicPr>
        <p:blipFill rotWithShape="1">
          <a:blip r:embed="rId3"/>
          <a:srcRect l="29649" t="16886" r="31416" b="8992"/>
          <a:stretch/>
        </p:blipFill>
        <p:spPr>
          <a:xfrm>
            <a:off x="1" y="371020"/>
            <a:ext cx="5412258" cy="6182180"/>
          </a:xfrm>
          <a:prstGeom prst="rect">
            <a:avLst/>
          </a:prstGeom>
        </p:spPr>
      </p:pic>
      <p:sp>
        <p:nvSpPr>
          <p:cNvPr id="3" name="Slide Number Placeholder 2">
            <a:extLst>
              <a:ext uri="{FF2B5EF4-FFF2-40B4-BE49-F238E27FC236}">
                <a16:creationId xmlns:a16="http://schemas.microsoft.com/office/drawing/2014/main" id="{61810F9C-956C-45A7-7627-115CC27A7E5B}"/>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33</a:t>
            </a:fld>
            <a:endParaRPr lang="en-GB"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9A722A3-E453-450B-9A13-BC070A684701}"/>
                  </a:ext>
                </a:extLst>
              </p:cNvPr>
              <p:cNvSpPr txBox="1"/>
              <p:nvPr/>
            </p:nvSpPr>
            <p:spPr>
              <a:xfrm>
                <a:off x="6069013" y="2370536"/>
                <a:ext cx="3176588" cy="769826"/>
              </a:xfrm>
              <a:prstGeom prst="rect">
                <a:avLst/>
              </a:prstGeom>
              <a:noFill/>
            </p:spPr>
            <p:txBody>
              <a:bodyPr wrap="square" rtlCol="0">
                <a:spAutoFit/>
              </a:bodyPr>
              <a:lstStyle/>
              <a:p>
                <a:r>
                  <a:rPr lang="en-US" sz="1400" b="0" dirty="0">
                    <a:solidFill>
                      <a:schemeClr val="accent6"/>
                    </a:solidFill>
                    <a:latin typeface="Arial" panose="020B0604020202020204" pitchFamily="34" charset="0"/>
                    <a:cs typeface="Arial" pitchFamily="34" charset="0"/>
                  </a:rPr>
                  <a:t>High-tenure</a:t>
                </a:r>
                <a:r>
                  <a:rPr lang="en-US" sz="1400" b="0" u="none" dirty="0">
                    <a:solidFill>
                      <a:schemeClr val="accent6"/>
                    </a:solidFill>
                    <a:latin typeface="Arial" panose="020B0604020202020204" pitchFamily="34" charset="0"/>
                    <a:cs typeface="Arial" pitchFamily="34" charset="0"/>
                  </a:rPr>
                  <a:t>:</a:t>
                </a:r>
              </a:p>
              <a:p>
                <a:r>
                  <a:rPr lang="en-US" sz="1400" b="0" u="none" dirty="0">
                    <a:solidFill>
                      <a:srgbClr val="FF0000"/>
                    </a:solidFill>
                    <a:latin typeface="Arial" panose="020B0604020202020204" pitchFamily="34" charset="0"/>
                    <a:cs typeface="Arial" pitchFamily="34" charset="0"/>
                  </a:rPr>
                  <a:t>Less negative impact of </a:t>
                </a:r>
                <a14:m>
                  <m:oMath xmlns:m="http://schemas.openxmlformats.org/officeDocument/2006/math">
                    <m:r>
                      <a:rPr lang="en-US" sz="1400" b="0" i="1" u="none">
                        <a:solidFill>
                          <a:srgbClr val="FF0000"/>
                        </a:solidFill>
                        <a:latin typeface="Cambria Math" panose="02040503050406030204" pitchFamily="18" charset="0"/>
                      </a:rPr>
                      <m:t>𝐺𝑎</m:t>
                    </m:r>
                    <m:sSubSup>
                      <m:sSubSupPr>
                        <m:ctrlPr>
                          <a:rPr lang="en-US" sz="1400" b="0" i="1" u="none">
                            <a:solidFill>
                              <a:srgbClr val="FF0000"/>
                            </a:solidFill>
                            <a:latin typeface="Cambria Math" panose="02040503050406030204" pitchFamily="18" charset="0"/>
                          </a:rPr>
                        </m:ctrlPr>
                      </m:sSubSupPr>
                      <m:e>
                        <m:r>
                          <a:rPr lang="en-US" sz="1400" b="0" i="1" u="none">
                            <a:solidFill>
                              <a:srgbClr val="FF0000"/>
                            </a:solidFill>
                            <a:latin typeface="Cambria Math" panose="02040503050406030204" pitchFamily="18" charset="0"/>
                          </a:rPr>
                          <m:t>𝑝</m:t>
                        </m:r>
                      </m:e>
                      <m:sub>
                        <m:r>
                          <a:rPr lang="en-US" sz="1400" b="0" i="1" u="none">
                            <a:solidFill>
                              <a:srgbClr val="FF0000"/>
                            </a:solidFill>
                            <a:latin typeface="Cambria Math" panose="02040503050406030204" pitchFamily="18" charset="0"/>
                          </a:rPr>
                          <m:t>𝑐</m:t>
                        </m:r>
                      </m:sub>
                      <m:sup>
                        <m:r>
                          <a:rPr lang="en-US" sz="1400" b="0" i="1" u="none">
                            <a:solidFill>
                              <a:srgbClr val="FF0000"/>
                            </a:solidFill>
                            <a:latin typeface="Cambria Math" panose="02040503050406030204" pitchFamily="18" charset="0"/>
                          </a:rPr>
                          <m:t>𝑂𝑤𝑛</m:t>
                        </m:r>
                      </m:sup>
                    </m:sSubSup>
                  </m:oMath>
                </a14:m>
                <a:r>
                  <a:rPr lang="en-US" sz="1400" b="0" u="none" dirty="0">
                    <a:solidFill>
                      <a:srgbClr val="FF0000"/>
                    </a:solidFill>
                    <a:latin typeface="Arial" pitchFamily="34" charset="0"/>
                    <a:cs typeface="Arial" pitchFamily="34" charset="0"/>
                  </a:rPr>
                  <a:t> </a:t>
                </a:r>
                <a:r>
                  <a:rPr lang="en-US" sz="1400" b="0" u="none" dirty="0">
                    <a:solidFill>
                      <a:srgbClr val="008000"/>
                    </a:solidFill>
                    <a:latin typeface="Arial" pitchFamily="34" charset="0"/>
                    <a:cs typeface="Arial" pitchFamily="34" charset="0"/>
                  </a:rPr>
                  <a:t>Greater positive impact of </a:t>
                </a:r>
                <a14:m>
                  <m:oMath xmlns:m="http://schemas.openxmlformats.org/officeDocument/2006/math">
                    <m:r>
                      <a:rPr lang="en-US" sz="1400" b="0" i="1" u="none">
                        <a:solidFill>
                          <a:srgbClr val="008000"/>
                        </a:solidFill>
                        <a:latin typeface="Cambria Math" panose="02040503050406030204" pitchFamily="18" charset="0"/>
                      </a:rPr>
                      <m:t>𝐺𝑎</m:t>
                    </m:r>
                    <m:sSubSup>
                      <m:sSubSupPr>
                        <m:ctrlPr>
                          <a:rPr lang="en-US" sz="1400" b="0" i="1" u="none">
                            <a:solidFill>
                              <a:srgbClr val="008000"/>
                            </a:solidFill>
                            <a:latin typeface="Cambria Math" panose="02040503050406030204" pitchFamily="18" charset="0"/>
                          </a:rPr>
                        </m:ctrlPr>
                      </m:sSubSupPr>
                      <m:e>
                        <m:r>
                          <a:rPr lang="en-US" sz="1400" b="0" i="1" u="none">
                            <a:solidFill>
                              <a:srgbClr val="008000"/>
                            </a:solidFill>
                            <a:latin typeface="Cambria Math" panose="02040503050406030204" pitchFamily="18" charset="0"/>
                          </a:rPr>
                          <m:t>𝑝</m:t>
                        </m:r>
                      </m:e>
                      <m:sub>
                        <m:r>
                          <a:rPr lang="en-US" sz="1400" b="0" i="1" u="none">
                            <a:solidFill>
                              <a:srgbClr val="008000"/>
                            </a:solidFill>
                            <a:latin typeface="Cambria Math" panose="02040503050406030204" pitchFamily="18" charset="0"/>
                          </a:rPr>
                          <m:t>𝑐</m:t>
                        </m:r>
                      </m:sub>
                      <m:sup>
                        <m:r>
                          <a:rPr lang="en-US" sz="1400" b="0" i="1" u="none">
                            <a:solidFill>
                              <a:srgbClr val="008000"/>
                            </a:solidFill>
                            <a:latin typeface="Cambria Math" panose="02040503050406030204" pitchFamily="18" charset="0"/>
                          </a:rPr>
                          <m:t>𝑈𝑝</m:t>
                        </m:r>
                      </m:sup>
                    </m:sSubSup>
                  </m:oMath>
                </a14:m>
                <a:endParaRPr lang="en-US" sz="1400" b="0" u="none" dirty="0">
                  <a:solidFill>
                    <a:schemeClr val="accent6"/>
                  </a:solidFill>
                  <a:latin typeface="Arial" pitchFamily="34" charset="0"/>
                  <a:cs typeface="Arial" pitchFamily="34" charset="0"/>
                </a:endParaRPr>
              </a:p>
            </p:txBody>
          </p:sp>
        </mc:Choice>
        <mc:Fallback xmlns="">
          <p:sp>
            <p:nvSpPr>
              <p:cNvPr id="36" name="TextBox 35">
                <a:extLst>
                  <a:ext uri="{FF2B5EF4-FFF2-40B4-BE49-F238E27FC236}">
                    <a16:creationId xmlns:a16="http://schemas.microsoft.com/office/drawing/2014/main" id="{09A722A3-E453-450B-9A13-BC070A684701}"/>
                  </a:ext>
                </a:extLst>
              </p:cNvPr>
              <p:cNvSpPr txBox="1">
                <a:spLocks noRot="1" noChangeAspect="1" noMove="1" noResize="1" noEditPoints="1" noAdjustHandles="1" noChangeArrowheads="1" noChangeShapeType="1" noTextEdit="1"/>
              </p:cNvSpPr>
              <p:nvPr/>
            </p:nvSpPr>
            <p:spPr>
              <a:xfrm>
                <a:off x="6069013" y="2370536"/>
                <a:ext cx="3176588" cy="769826"/>
              </a:xfrm>
              <a:prstGeom prst="rect">
                <a:avLst/>
              </a:prstGeom>
              <a:blipFill>
                <a:blip r:embed="rId4"/>
                <a:stretch>
                  <a:fillRect l="-576" t="-1587" b="-7143"/>
                </a:stretch>
              </a:blipFill>
            </p:spPr>
            <p:txBody>
              <a:bodyPr/>
              <a:lstStyle/>
              <a:p>
                <a:r>
                  <a:rPr lang="en-US">
                    <a:noFill/>
                  </a:rPr>
                  <a:t> </a:t>
                </a:r>
              </a:p>
            </p:txBody>
          </p:sp>
        </mc:Fallback>
      </mc:AlternateContent>
      <p:cxnSp>
        <p:nvCxnSpPr>
          <p:cNvPr id="37" name="Straight Arrow Connector 36">
            <a:extLst>
              <a:ext uri="{FF2B5EF4-FFF2-40B4-BE49-F238E27FC236}">
                <a16:creationId xmlns:a16="http://schemas.microsoft.com/office/drawing/2014/main" id="{7C601CF0-CC49-4397-BFC2-D600ABAE0D19}"/>
              </a:ext>
            </a:extLst>
          </p:cNvPr>
          <p:cNvCxnSpPr>
            <a:cxnSpLocks/>
          </p:cNvCxnSpPr>
          <p:nvPr/>
        </p:nvCxnSpPr>
        <p:spPr bwMode="auto">
          <a:xfrm flipH="1" flipV="1">
            <a:off x="5594380" y="2458767"/>
            <a:ext cx="438020" cy="283219"/>
          </a:xfrm>
          <a:prstGeom prst="straightConnector1">
            <a:avLst/>
          </a:prstGeom>
          <a:solidFill>
            <a:schemeClr val="accent1"/>
          </a:solidFill>
          <a:ln w="9525" cap="flat" cmpd="sng" algn="ctr">
            <a:solidFill>
              <a:schemeClr val="accent6"/>
            </a:solidFill>
            <a:prstDash val="solid"/>
            <a:round/>
            <a:headEnd type="none" w="med" len="med"/>
            <a:tailEnd type="triangle"/>
          </a:ln>
          <a:effectLst/>
        </p:spPr>
      </p:cxnSp>
      <p:cxnSp>
        <p:nvCxnSpPr>
          <p:cNvPr id="38" name="Straight Arrow Connector 37">
            <a:extLst>
              <a:ext uri="{FF2B5EF4-FFF2-40B4-BE49-F238E27FC236}">
                <a16:creationId xmlns:a16="http://schemas.microsoft.com/office/drawing/2014/main" id="{0F92F289-65F3-4EF9-89A0-95C0BDFB4FDC}"/>
              </a:ext>
            </a:extLst>
          </p:cNvPr>
          <p:cNvCxnSpPr>
            <a:cxnSpLocks/>
          </p:cNvCxnSpPr>
          <p:nvPr/>
        </p:nvCxnSpPr>
        <p:spPr bwMode="auto">
          <a:xfrm flipH="1">
            <a:off x="5594380" y="2749871"/>
            <a:ext cx="435428" cy="331467"/>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sp>
        <p:nvSpPr>
          <p:cNvPr id="39" name="Rectangle 38">
            <a:extLst>
              <a:ext uri="{FF2B5EF4-FFF2-40B4-BE49-F238E27FC236}">
                <a16:creationId xmlns:a16="http://schemas.microsoft.com/office/drawing/2014/main" id="{8CECC2B0-D53C-4470-98E0-8F43755C557B}"/>
              </a:ext>
            </a:extLst>
          </p:cNvPr>
          <p:cNvSpPr/>
          <p:nvPr/>
        </p:nvSpPr>
        <p:spPr bwMode="auto">
          <a:xfrm>
            <a:off x="2752725" y="2988176"/>
            <a:ext cx="670769" cy="412750"/>
          </a:xfrm>
          <a:prstGeom prst="rect">
            <a:avLst/>
          </a:pr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40" name="Rectangle 39">
            <a:extLst>
              <a:ext uri="{FF2B5EF4-FFF2-40B4-BE49-F238E27FC236}">
                <a16:creationId xmlns:a16="http://schemas.microsoft.com/office/drawing/2014/main" id="{2D8A70C5-30DE-45B3-ABD6-559B00054508}"/>
              </a:ext>
            </a:extLst>
          </p:cNvPr>
          <p:cNvSpPr/>
          <p:nvPr/>
        </p:nvSpPr>
        <p:spPr bwMode="auto">
          <a:xfrm>
            <a:off x="2752724" y="2176693"/>
            <a:ext cx="670769" cy="41275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rgbClr val="FF0000"/>
              </a:solidFill>
              <a:effectLst/>
              <a:latin typeface="Tahoma" charset="0"/>
            </a:endParaRPr>
          </a:p>
        </p:txBody>
      </p:sp>
      <p:sp>
        <p:nvSpPr>
          <p:cNvPr id="42" name="Rectangle 41">
            <a:extLst>
              <a:ext uri="{FF2B5EF4-FFF2-40B4-BE49-F238E27FC236}">
                <a16:creationId xmlns:a16="http://schemas.microsoft.com/office/drawing/2014/main" id="{D2A50F19-B4DF-456B-9AD8-71B0F9E383BA}"/>
              </a:ext>
            </a:extLst>
          </p:cNvPr>
          <p:cNvSpPr/>
          <p:nvPr/>
        </p:nvSpPr>
        <p:spPr bwMode="auto">
          <a:xfrm>
            <a:off x="4596417" y="2996197"/>
            <a:ext cx="670769" cy="412750"/>
          </a:xfrm>
          <a:prstGeom prst="rect">
            <a:avLst/>
          </a:pr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43" name="Rectangle 42">
            <a:extLst>
              <a:ext uri="{FF2B5EF4-FFF2-40B4-BE49-F238E27FC236}">
                <a16:creationId xmlns:a16="http://schemas.microsoft.com/office/drawing/2014/main" id="{29F23ADF-1A5E-4799-B22A-77FFC4A9B1A6}"/>
              </a:ext>
            </a:extLst>
          </p:cNvPr>
          <p:cNvSpPr/>
          <p:nvPr/>
        </p:nvSpPr>
        <p:spPr bwMode="auto">
          <a:xfrm>
            <a:off x="4596416" y="2184714"/>
            <a:ext cx="670769" cy="41275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rgbClr val="FF0000"/>
              </a:solidFill>
              <a:effectLst/>
              <a:latin typeface="Tahoma" charset="0"/>
            </a:endParaRPr>
          </a:p>
        </p:txBody>
      </p:sp>
      <p:sp>
        <p:nvSpPr>
          <p:cNvPr id="11" name="TextBox 10">
            <a:extLst>
              <a:ext uri="{FF2B5EF4-FFF2-40B4-BE49-F238E27FC236}">
                <a16:creationId xmlns:a16="http://schemas.microsoft.com/office/drawing/2014/main" id="{67951B32-FCFC-4342-BD0D-4843BED6C4F2}"/>
              </a:ext>
            </a:extLst>
          </p:cNvPr>
          <p:cNvSpPr txBox="1"/>
          <p:nvPr/>
        </p:nvSpPr>
        <p:spPr>
          <a:xfrm>
            <a:off x="1834551" y="2102430"/>
            <a:ext cx="255198" cy="246221"/>
          </a:xfrm>
          <a:prstGeom prst="rect">
            <a:avLst/>
          </a:prstGeom>
          <a:noFill/>
        </p:spPr>
        <p:txBody>
          <a:bodyPr wrap="square" rtlCol="0">
            <a:spAutoFit/>
          </a:bodyPr>
          <a:lstStyle/>
          <a:p>
            <a:pPr algn="just"/>
            <a:r>
              <a:rPr lang="en-US" sz="1000" b="0" u="none" dirty="0">
                <a:latin typeface="Arial" pitchFamily="34" charset="0"/>
                <a:cs typeface="Arial" pitchFamily="34" charset="0"/>
              </a:rPr>
              <a:t>_</a:t>
            </a:r>
          </a:p>
        </p:txBody>
      </p:sp>
      <p:sp>
        <p:nvSpPr>
          <p:cNvPr id="12" name="TextBox 11">
            <a:extLst>
              <a:ext uri="{FF2B5EF4-FFF2-40B4-BE49-F238E27FC236}">
                <a16:creationId xmlns:a16="http://schemas.microsoft.com/office/drawing/2014/main" id="{F61DFC84-361E-48C3-899F-C74B4D2F3305}"/>
              </a:ext>
            </a:extLst>
          </p:cNvPr>
          <p:cNvSpPr txBox="1"/>
          <p:nvPr/>
        </p:nvSpPr>
        <p:spPr>
          <a:xfrm>
            <a:off x="2679914" y="2086590"/>
            <a:ext cx="255198" cy="246221"/>
          </a:xfrm>
          <a:prstGeom prst="rect">
            <a:avLst/>
          </a:prstGeom>
          <a:noFill/>
        </p:spPr>
        <p:txBody>
          <a:bodyPr wrap="square" rtlCol="0">
            <a:spAutoFit/>
          </a:bodyPr>
          <a:lstStyle/>
          <a:p>
            <a:pPr algn="just"/>
            <a:r>
              <a:rPr lang="en-US" sz="1000" b="0" u="none" dirty="0">
                <a:latin typeface="Arial" pitchFamily="34" charset="0"/>
                <a:cs typeface="Arial" pitchFamily="34" charset="0"/>
              </a:rPr>
              <a:t>_</a:t>
            </a:r>
          </a:p>
        </p:txBody>
      </p:sp>
      <p:sp>
        <p:nvSpPr>
          <p:cNvPr id="13" name="TextBox 12">
            <a:extLst>
              <a:ext uri="{FF2B5EF4-FFF2-40B4-BE49-F238E27FC236}">
                <a16:creationId xmlns:a16="http://schemas.microsoft.com/office/drawing/2014/main" id="{64CBC063-6716-4BE6-B828-704FC3EC14D2}"/>
              </a:ext>
            </a:extLst>
          </p:cNvPr>
          <p:cNvSpPr txBox="1"/>
          <p:nvPr/>
        </p:nvSpPr>
        <p:spPr>
          <a:xfrm>
            <a:off x="2751540" y="2497574"/>
            <a:ext cx="255198" cy="246221"/>
          </a:xfrm>
          <a:prstGeom prst="rect">
            <a:avLst/>
          </a:prstGeom>
          <a:noFill/>
        </p:spPr>
        <p:txBody>
          <a:bodyPr wrap="square" rtlCol="0">
            <a:spAutoFit/>
          </a:bodyPr>
          <a:lstStyle/>
          <a:p>
            <a:pPr algn="just"/>
            <a:r>
              <a:rPr lang="en-US" sz="1000" b="0" u="none" dirty="0">
                <a:latin typeface="Arial" pitchFamily="34" charset="0"/>
                <a:cs typeface="Arial" pitchFamily="34" charset="0"/>
              </a:rPr>
              <a:t>_</a:t>
            </a:r>
          </a:p>
        </p:txBody>
      </p:sp>
      <p:sp>
        <p:nvSpPr>
          <p:cNvPr id="14" name="TextBox 13">
            <a:extLst>
              <a:ext uri="{FF2B5EF4-FFF2-40B4-BE49-F238E27FC236}">
                <a16:creationId xmlns:a16="http://schemas.microsoft.com/office/drawing/2014/main" id="{078AFB23-9C5C-441C-A653-697ABFF77746}"/>
              </a:ext>
            </a:extLst>
          </p:cNvPr>
          <p:cNvSpPr txBox="1"/>
          <p:nvPr/>
        </p:nvSpPr>
        <p:spPr>
          <a:xfrm>
            <a:off x="2818195" y="1294983"/>
            <a:ext cx="255198" cy="246221"/>
          </a:xfrm>
          <a:prstGeom prst="rect">
            <a:avLst/>
          </a:prstGeom>
          <a:noFill/>
        </p:spPr>
        <p:txBody>
          <a:bodyPr wrap="square" rtlCol="0">
            <a:spAutoFit/>
          </a:bodyPr>
          <a:lstStyle/>
          <a:p>
            <a:pPr algn="just"/>
            <a:r>
              <a:rPr lang="en-US" sz="1000" b="0" u="none" dirty="0">
                <a:latin typeface="Arial" pitchFamily="34" charset="0"/>
                <a:cs typeface="Arial" pitchFamily="34" charset="0"/>
              </a:rPr>
              <a:t>_</a:t>
            </a:r>
          </a:p>
        </p:txBody>
      </p:sp>
      <p:sp>
        <p:nvSpPr>
          <p:cNvPr id="15" name="TextBox 14">
            <a:extLst>
              <a:ext uri="{FF2B5EF4-FFF2-40B4-BE49-F238E27FC236}">
                <a16:creationId xmlns:a16="http://schemas.microsoft.com/office/drawing/2014/main" id="{A3957BF3-5E67-4455-AE67-53643C521D96}"/>
              </a:ext>
            </a:extLst>
          </p:cNvPr>
          <p:cNvSpPr txBox="1"/>
          <p:nvPr/>
        </p:nvSpPr>
        <p:spPr>
          <a:xfrm>
            <a:off x="2114810" y="5790318"/>
            <a:ext cx="255198" cy="246221"/>
          </a:xfrm>
          <a:prstGeom prst="rect">
            <a:avLst/>
          </a:prstGeom>
          <a:noFill/>
        </p:spPr>
        <p:txBody>
          <a:bodyPr wrap="square" rtlCol="0">
            <a:spAutoFit/>
          </a:bodyPr>
          <a:lstStyle/>
          <a:p>
            <a:pPr algn="just"/>
            <a:r>
              <a:rPr lang="en-US" sz="1000" b="0" u="none" dirty="0">
                <a:latin typeface="Arial" pitchFamily="34" charset="0"/>
                <a:cs typeface="Arial" pitchFamily="34" charset="0"/>
              </a:rPr>
              <a:t>_</a:t>
            </a:r>
          </a:p>
        </p:txBody>
      </p:sp>
      <p:sp>
        <p:nvSpPr>
          <p:cNvPr id="16" name="TextBox 15">
            <a:extLst>
              <a:ext uri="{FF2B5EF4-FFF2-40B4-BE49-F238E27FC236}">
                <a16:creationId xmlns:a16="http://schemas.microsoft.com/office/drawing/2014/main" id="{F55C32F3-F105-4BC4-BB88-822E22FB7F67}"/>
              </a:ext>
            </a:extLst>
          </p:cNvPr>
          <p:cNvSpPr txBox="1"/>
          <p:nvPr/>
        </p:nvSpPr>
        <p:spPr>
          <a:xfrm>
            <a:off x="2960509" y="5804943"/>
            <a:ext cx="255198" cy="246221"/>
          </a:xfrm>
          <a:prstGeom prst="rect">
            <a:avLst/>
          </a:prstGeom>
          <a:noFill/>
        </p:spPr>
        <p:txBody>
          <a:bodyPr wrap="square" rtlCol="0">
            <a:spAutoFit/>
          </a:bodyPr>
          <a:lstStyle/>
          <a:p>
            <a:pPr algn="just"/>
            <a:r>
              <a:rPr lang="en-US" sz="1000" b="0" u="none" dirty="0">
                <a:latin typeface="Arial" pitchFamily="34" charset="0"/>
                <a:cs typeface="Arial" pitchFamily="34" charset="0"/>
              </a:rPr>
              <a:t>_</a:t>
            </a:r>
          </a:p>
        </p:txBody>
      </p:sp>
      <p:sp>
        <p:nvSpPr>
          <p:cNvPr id="17" name="TextBox 16">
            <a:extLst>
              <a:ext uri="{FF2B5EF4-FFF2-40B4-BE49-F238E27FC236}">
                <a16:creationId xmlns:a16="http://schemas.microsoft.com/office/drawing/2014/main" id="{E6E5A59C-2F38-40E5-AE62-1AB16875C863}"/>
              </a:ext>
            </a:extLst>
          </p:cNvPr>
          <p:cNvSpPr txBox="1"/>
          <p:nvPr/>
        </p:nvSpPr>
        <p:spPr>
          <a:xfrm>
            <a:off x="2046358" y="5989697"/>
            <a:ext cx="255198" cy="246221"/>
          </a:xfrm>
          <a:prstGeom prst="rect">
            <a:avLst/>
          </a:prstGeom>
          <a:noFill/>
        </p:spPr>
        <p:txBody>
          <a:bodyPr wrap="square" rtlCol="0">
            <a:spAutoFit/>
          </a:bodyPr>
          <a:lstStyle/>
          <a:p>
            <a:pPr algn="just"/>
            <a:r>
              <a:rPr lang="en-US" sz="1000" b="0" u="none" dirty="0">
                <a:latin typeface="Arial" pitchFamily="34" charset="0"/>
                <a:cs typeface="Arial" pitchFamily="34" charset="0"/>
              </a:rPr>
              <a:t>_</a:t>
            </a:r>
          </a:p>
        </p:txBody>
      </p:sp>
      <p:sp>
        <p:nvSpPr>
          <p:cNvPr id="18" name="TextBox 17">
            <a:extLst>
              <a:ext uri="{FF2B5EF4-FFF2-40B4-BE49-F238E27FC236}">
                <a16:creationId xmlns:a16="http://schemas.microsoft.com/office/drawing/2014/main" id="{9CAAC8E7-211A-439F-96AB-937EBDDA57AC}"/>
              </a:ext>
            </a:extLst>
          </p:cNvPr>
          <p:cNvSpPr txBox="1"/>
          <p:nvPr/>
        </p:nvSpPr>
        <p:spPr>
          <a:xfrm>
            <a:off x="2046358" y="6186844"/>
            <a:ext cx="255198" cy="246221"/>
          </a:xfrm>
          <a:prstGeom prst="rect">
            <a:avLst/>
          </a:prstGeom>
          <a:noFill/>
        </p:spPr>
        <p:txBody>
          <a:bodyPr wrap="square" rtlCol="0">
            <a:spAutoFit/>
          </a:bodyPr>
          <a:lstStyle/>
          <a:p>
            <a:pPr algn="just"/>
            <a:r>
              <a:rPr lang="en-US" sz="1000" b="0" u="none" dirty="0">
                <a:latin typeface="Arial" pitchFamily="34" charset="0"/>
                <a:cs typeface="Arial" pitchFamily="34" charset="0"/>
              </a:rPr>
              <a:t>_</a:t>
            </a:r>
          </a:p>
        </p:txBody>
      </p:sp>
      <p:sp>
        <p:nvSpPr>
          <p:cNvPr id="19" name="TextBox 18">
            <a:extLst>
              <a:ext uri="{FF2B5EF4-FFF2-40B4-BE49-F238E27FC236}">
                <a16:creationId xmlns:a16="http://schemas.microsoft.com/office/drawing/2014/main" id="{DB790DEB-2F75-4A3C-B426-B0F3DD28D496}"/>
              </a:ext>
            </a:extLst>
          </p:cNvPr>
          <p:cNvSpPr txBox="1"/>
          <p:nvPr/>
        </p:nvSpPr>
        <p:spPr>
          <a:xfrm>
            <a:off x="4727402" y="1294983"/>
            <a:ext cx="255198" cy="246221"/>
          </a:xfrm>
          <a:prstGeom prst="rect">
            <a:avLst/>
          </a:prstGeom>
          <a:noFill/>
        </p:spPr>
        <p:txBody>
          <a:bodyPr wrap="square" rtlCol="0">
            <a:spAutoFit/>
          </a:bodyPr>
          <a:lstStyle/>
          <a:p>
            <a:pPr algn="just"/>
            <a:r>
              <a:rPr lang="en-US" sz="1000" b="0" u="none" dirty="0">
                <a:latin typeface="Arial" pitchFamily="34" charset="0"/>
                <a:cs typeface="Arial" pitchFamily="34" charset="0"/>
              </a:rPr>
              <a:t>_</a:t>
            </a:r>
          </a:p>
        </p:txBody>
      </p:sp>
      <p:sp>
        <p:nvSpPr>
          <p:cNvPr id="20" name="TextBox 19">
            <a:extLst>
              <a:ext uri="{FF2B5EF4-FFF2-40B4-BE49-F238E27FC236}">
                <a16:creationId xmlns:a16="http://schemas.microsoft.com/office/drawing/2014/main" id="{239D14FF-8CFC-4E82-AAFA-CCE63E69E722}"/>
              </a:ext>
            </a:extLst>
          </p:cNvPr>
          <p:cNvSpPr txBox="1"/>
          <p:nvPr/>
        </p:nvSpPr>
        <p:spPr>
          <a:xfrm>
            <a:off x="4519617" y="2086590"/>
            <a:ext cx="255198" cy="246221"/>
          </a:xfrm>
          <a:prstGeom prst="rect">
            <a:avLst/>
          </a:prstGeom>
          <a:noFill/>
        </p:spPr>
        <p:txBody>
          <a:bodyPr wrap="square" rtlCol="0">
            <a:spAutoFit/>
          </a:bodyPr>
          <a:lstStyle/>
          <a:p>
            <a:pPr algn="just"/>
            <a:r>
              <a:rPr lang="en-US" sz="1000" b="0" u="none" dirty="0">
                <a:latin typeface="Arial" pitchFamily="34" charset="0"/>
                <a:cs typeface="Arial" pitchFamily="34" charset="0"/>
              </a:rPr>
              <a:t>_</a:t>
            </a:r>
          </a:p>
        </p:txBody>
      </p:sp>
      <p:sp>
        <p:nvSpPr>
          <p:cNvPr id="21" name="TextBox 20">
            <a:extLst>
              <a:ext uri="{FF2B5EF4-FFF2-40B4-BE49-F238E27FC236}">
                <a16:creationId xmlns:a16="http://schemas.microsoft.com/office/drawing/2014/main" id="{7AED8079-05F4-4C53-91BF-0C491F4A3466}"/>
              </a:ext>
            </a:extLst>
          </p:cNvPr>
          <p:cNvSpPr txBox="1"/>
          <p:nvPr/>
        </p:nvSpPr>
        <p:spPr>
          <a:xfrm>
            <a:off x="3950236" y="5793338"/>
            <a:ext cx="255198" cy="246221"/>
          </a:xfrm>
          <a:prstGeom prst="rect">
            <a:avLst/>
          </a:prstGeom>
          <a:noFill/>
        </p:spPr>
        <p:txBody>
          <a:bodyPr wrap="square" rtlCol="0">
            <a:spAutoFit/>
          </a:bodyPr>
          <a:lstStyle/>
          <a:p>
            <a:pPr algn="just"/>
            <a:r>
              <a:rPr lang="en-US" sz="1000" b="0" u="none" dirty="0">
                <a:latin typeface="Arial" pitchFamily="34" charset="0"/>
                <a:cs typeface="Arial" pitchFamily="34" charset="0"/>
              </a:rPr>
              <a:t>_</a:t>
            </a:r>
          </a:p>
        </p:txBody>
      </p:sp>
      <p:sp>
        <p:nvSpPr>
          <p:cNvPr id="22" name="TextBox 21">
            <a:extLst>
              <a:ext uri="{FF2B5EF4-FFF2-40B4-BE49-F238E27FC236}">
                <a16:creationId xmlns:a16="http://schemas.microsoft.com/office/drawing/2014/main" id="{3E2B1250-CAFE-4A1F-B177-B42A48D78750}"/>
              </a:ext>
            </a:extLst>
          </p:cNvPr>
          <p:cNvSpPr txBox="1"/>
          <p:nvPr/>
        </p:nvSpPr>
        <p:spPr>
          <a:xfrm>
            <a:off x="3894221" y="5984994"/>
            <a:ext cx="255198" cy="246221"/>
          </a:xfrm>
          <a:prstGeom prst="rect">
            <a:avLst/>
          </a:prstGeom>
          <a:noFill/>
        </p:spPr>
        <p:txBody>
          <a:bodyPr wrap="square" rtlCol="0">
            <a:spAutoFit/>
          </a:bodyPr>
          <a:lstStyle/>
          <a:p>
            <a:pPr algn="just"/>
            <a:r>
              <a:rPr lang="en-US" sz="1000" b="0" u="none" dirty="0">
                <a:latin typeface="Arial" pitchFamily="34" charset="0"/>
                <a:cs typeface="Arial" pitchFamily="34" charset="0"/>
              </a:rPr>
              <a:t>_</a:t>
            </a:r>
          </a:p>
        </p:txBody>
      </p:sp>
      <p:sp>
        <p:nvSpPr>
          <p:cNvPr id="23" name="TextBox 22">
            <a:extLst>
              <a:ext uri="{FF2B5EF4-FFF2-40B4-BE49-F238E27FC236}">
                <a16:creationId xmlns:a16="http://schemas.microsoft.com/office/drawing/2014/main" id="{F8553035-4161-4CF4-9EFB-09C3EE3657BE}"/>
              </a:ext>
            </a:extLst>
          </p:cNvPr>
          <p:cNvSpPr txBox="1"/>
          <p:nvPr/>
        </p:nvSpPr>
        <p:spPr>
          <a:xfrm>
            <a:off x="3894221" y="6169127"/>
            <a:ext cx="255198" cy="246221"/>
          </a:xfrm>
          <a:prstGeom prst="rect">
            <a:avLst/>
          </a:prstGeom>
          <a:noFill/>
        </p:spPr>
        <p:txBody>
          <a:bodyPr wrap="square" rtlCol="0">
            <a:spAutoFit/>
          </a:bodyPr>
          <a:lstStyle/>
          <a:p>
            <a:pPr algn="just"/>
            <a:r>
              <a:rPr lang="en-US" sz="1000" b="0" u="none" dirty="0">
                <a:latin typeface="Arial" pitchFamily="34" charset="0"/>
                <a:cs typeface="Arial" pitchFamily="34" charset="0"/>
              </a:rPr>
              <a:t>_</a:t>
            </a:r>
          </a:p>
        </p:txBody>
      </p:sp>
      <p:sp>
        <p:nvSpPr>
          <p:cNvPr id="24" name="TextBox 23">
            <a:extLst>
              <a:ext uri="{FF2B5EF4-FFF2-40B4-BE49-F238E27FC236}">
                <a16:creationId xmlns:a16="http://schemas.microsoft.com/office/drawing/2014/main" id="{BED34A92-B350-4D2B-8AEF-BEF1FE5D9250}"/>
              </a:ext>
            </a:extLst>
          </p:cNvPr>
          <p:cNvSpPr txBox="1"/>
          <p:nvPr/>
        </p:nvSpPr>
        <p:spPr>
          <a:xfrm>
            <a:off x="4525967" y="2492365"/>
            <a:ext cx="255198" cy="246221"/>
          </a:xfrm>
          <a:prstGeom prst="rect">
            <a:avLst/>
          </a:prstGeom>
          <a:noFill/>
        </p:spPr>
        <p:txBody>
          <a:bodyPr wrap="square" rtlCol="0">
            <a:spAutoFit/>
          </a:bodyPr>
          <a:lstStyle/>
          <a:p>
            <a:pPr algn="just"/>
            <a:r>
              <a:rPr lang="en-US" sz="1000" b="0" u="none" dirty="0">
                <a:latin typeface="Arial" pitchFamily="34" charset="0"/>
                <a:cs typeface="Arial" pitchFamily="34" charset="0"/>
              </a:rPr>
              <a:t>_</a:t>
            </a:r>
          </a:p>
        </p:txBody>
      </p:sp>
      <p:sp>
        <p:nvSpPr>
          <p:cNvPr id="25" name="TextBox 24">
            <a:extLst>
              <a:ext uri="{FF2B5EF4-FFF2-40B4-BE49-F238E27FC236}">
                <a16:creationId xmlns:a16="http://schemas.microsoft.com/office/drawing/2014/main" id="{01B95F11-B54F-45EA-8ACC-496EF1D24876}"/>
              </a:ext>
            </a:extLst>
          </p:cNvPr>
          <p:cNvSpPr txBox="1"/>
          <p:nvPr/>
        </p:nvSpPr>
        <p:spPr>
          <a:xfrm>
            <a:off x="3674254" y="2086590"/>
            <a:ext cx="255198" cy="246221"/>
          </a:xfrm>
          <a:prstGeom prst="rect">
            <a:avLst/>
          </a:prstGeom>
          <a:noFill/>
        </p:spPr>
        <p:txBody>
          <a:bodyPr wrap="square" rtlCol="0">
            <a:spAutoFit/>
          </a:bodyPr>
          <a:lstStyle/>
          <a:p>
            <a:pPr algn="just"/>
            <a:r>
              <a:rPr lang="en-US" sz="1000" b="0" u="none" dirty="0">
                <a:latin typeface="Arial" pitchFamily="34" charset="0"/>
                <a:cs typeface="Arial" pitchFamily="34" charset="0"/>
              </a:rPr>
              <a:t>_</a:t>
            </a:r>
          </a:p>
        </p:txBody>
      </p:sp>
      <p:sp>
        <p:nvSpPr>
          <p:cNvPr id="2" name="Oval 1">
            <a:extLst>
              <a:ext uri="{FF2B5EF4-FFF2-40B4-BE49-F238E27FC236}">
                <a16:creationId xmlns:a16="http://schemas.microsoft.com/office/drawing/2014/main" id="{0E7EDBB3-4F46-47BC-B68C-DA3C274678FE}"/>
              </a:ext>
            </a:extLst>
          </p:cNvPr>
          <p:cNvSpPr/>
          <p:nvPr/>
        </p:nvSpPr>
        <p:spPr bwMode="auto">
          <a:xfrm>
            <a:off x="3827576" y="295509"/>
            <a:ext cx="1316949" cy="412750"/>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Tree>
    <p:extLst>
      <p:ext uri="{BB962C8B-B14F-4D97-AF65-F5344CB8AC3E}">
        <p14:creationId xmlns:p14="http://schemas.microsoft.com/office/powerpoint/2010/main" val="2800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29A0F-A80D-01F5-4FF4-3FAFCE3B34CB}"/>
            </a:ext>
          </a:extLst>
        </p:cNvPr>
        <p:cNvGrpSpPr/>
        <p:nvPr/>
      </p:nvGrpSpPr>
      <p:grpSpPr>
        <a:xfrm>
          <a:off x="0" y="0"/>
          <a:ext cx="0" cy="0"/>
          <a:chOff x="0" y="0"/>
          <a:chExt cx="0" cy="0"/>
        </a:xfrm>
      </p:grpSpPr>
      <p:pic>
        <p:nvPicPr>
          <p:cNvPr id="44" name="Picture 43">
            <a:extLst>
              <a:ext uri="{FF2B5EF4-FFF2-40B4-BE49-F238E27FC236}">
                <a16:creationId xmlns:a16="http://schemas.microsoft.com/office/drawing/2014/main" id="{9E2AFB1F-F6AC-4810-B084-7B742886D1CB}"/>
              </a:ext>
            </a:extLst>
          </p:cNvPr>
          <p:cNvPicPr>
            <a:picLocks noChangeAspect="1"/>
          </p:cNvPicPr>
          <p:nvPr/>
        </p:nvPicPr>
        <p:blipFill rotWithShape="1">
          <a:blip r:embed="rId3"/>
          <a:srcRect l="29648" t="16886" r="4571" b="8992"/>
          <a:stretch/>
        </p:blipFill>
        <p:spPr>
          <a:xfrm>
            <a:off x="0" y="371020"/>
            <a:ext cx="9143999" cy="6182180"/>
          </a:xfrm>
          <a:prstGeom prst="rect">
            <a:avLst/>
          </a:prstGeom>
        </p:spPr>
      </p:pic>
      <p:sp>
        <p:nvSpPr>
          <p:cNvPr id="3" name="Slide Number Placeholder 2">
            <a:extLst>
              <a:ext uri="{FF2B5EF4-FFF2-40B4-BE49-F238E27FC236}">
                <a16:creationId xmlns:a16="http://schemas.microsoft.com/office/drawing/2014/main" id="{61810F9C-956C-45A7-7627-115CC27A7E5B}"/>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34</a:t>
            </a:fld>
            <a:endParaRPr lang="en-GB" dirty="0"/>
          </a:p>
        </p:txBody>
      </p:sp>
      <p:sp>
        <p:nvSpPr>
          <p:cNvPr id="45" name="Rectangle 44">
            <a:extLst>
              <a:ext uri="{FF2B5EF4-FFF2-40B4-BE49-F238E27FC236}">
                <a16:creationId xmlns:a16="http://schemas.microsoft.com/office/drawing/2014/main" id="{C7F05918-994F-42C6-AC60-B74FDDADD932}"/>
              </a:ext>
            </a:extLst>
          </p:cNvPr>
          <p:cNvSpPr/>
          <p:nvPr/>
        </p:nvSpPr>
        <p:spPr bwMode="auto">
          <a:xfrm>
            <a:off x="5486400" y="306852"/>
            <a:ext cx="3657600" cy="6244296"/>
          </a:xfrm>
          <a:prstGeom prst="rect">
            <a:avLst/>
          </a:prstGeom>
          <a:noFill/>
          <a:ln w="38100"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46" name="Rectangle 45">
            <a:extLst>
              <a:ext uri="{FF2B5EF4-FFF2-40B4-BE49-F238E27FC236}">
                <a16:creationId xmlns:a16="http://schemas.microsoft.com/office/drawing/2014/main" id="{807C6BA8-F7CA-41B5-A9D1-6C8EECE72790}"/>
              </a:ext>
            </a:extLst>
          </p:cNvPr>
          <p:cNvSpPr/>
          <p:nvPr/>
        </p:nvSpPr>
        <p:spPr bwMode="auto">
          <a:xfrm>
            <a:off x="6510260" y="2988176"/>
            <a:ext cx="670769" cy="412750"/>
          </a:xfrm>
          <a:prstGeom prst="rect">
            <a:avLst/>
          </a:prstGeom>
          <a:noFill/>
          <a:ln w="28575" cap="flat" cmpd="sng" algn="ctr">
            <a:solidFill>
              <a:srgbClr val="C9E2C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47" name="Rectangle 46">
            <a:extLst>
              <a:ext uri="{FF2B5EF4-FFF2-40B4-BE49-F238E27FC236}">
                <a16:creationId xmlns:a16="http://schemas.microsoft.com/office/drawing/2014/main" id="{6AEA311A-86FF-4873-9CAE-24F7B04ABC0C}"/>
              </a:ext>
            </a:extLst>
          </p:cNvPr>
          <p:cNvSpPr/>
          <p:nvPr/>
        </p:nvSpPr>
        <p:spPr bwMode="auto">
          <a:xfrm>
            <a:off x="6510259" y="2176693"/>
            <a:ext cx="670769" cy="412750"/>
          </a:xfrm>
          <a:prstGeom prst="rect">
            <a:avLst/>
          </a:prstGeom>
          <a:noFill/>
          <a:ln w="28575" cap="flat" cmpd="sng" algn="ctr">
            <a:solidFill>
              <a:srgbClr val="FFBDBD"/>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rgbClr val="FF0000"/>
              </a:solidFill>
              <a:effectLst/>
              <a:latin typeface="Tahoma" charset="0"/>
            </a:endParaRPr>
          </a:p>
        </p:txBody>
      </p:sp>
      <p:sp>
        <p:nvSpPr>
          <p:cNvPr id="48" name="Rectangle 47">
            <a:extLst>
              <a:ext uri="{FF2B5EF4-FFF2-40B4-BE49-F238E27FC236}">
                <a16:creationId xmlns:a16="http://schemas.microsoft.com/office/drawing/2014/main" id="{8E4A3C02-F3A0-490D-B0F1-B2E20A1C891E}"/>
              </a:ext>
            </a:extLst>
          </p:cNvPr>
          <p:cNvSpPr/>
          <p:nvPr/>
        </p:nvSpPr>
        <p:spPr bwMode="auto">
          <a:xfrm>
            <a:off x="6510259" y="2589442"/>
            <a:ext cx="670769" cy="366345"/>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rgbClr val="FF0000"/>
              </a:solidFill>
              <a:effectLst/>
              <a:latin typeface="Tahoma" charset="0"/>
            </a:endParaRPr>
          </a:p>
        </p:txBody>
      </p:sp>
      <p:sp>
        <p:nvSpPr>
          <p:cNvPr id="49" name="Rectangle 48">
            <a:extLst>
              <a:ext uri="{FF2B5EF4-FFF2-40B4-BE49-F238E27FC236}">
                <a16:creationId xmlns:a16="http://schemas.microsoft.com/office/drawing/2014/main" id="{CD9C23F7-F8DB-4F0B-9C90-3DC84CE96F5D}"/>
              </a:ext>
            </a:extLst>
          </p:cNvPr>
          <p:cNvSpPr/>
          <p:nvPr/>
        </p:nvSpPr>
        <p:spPr bwMode="auto">
          <a:xfrm>
            <a:off x="8339058" y="2980156"/>
            <a:ext cx="670769" cy="412750"/>
          </a:xfrm>
          <a:prstGeom prst="rect">
            <a:avLst/>
          </a:prstGeom>
          <a:noFill/>
          <a:ln w="28575" cap="flat" cmpd="sng" algn="ctr">
            <a:solidFill>
              <a:srgbClr val="C9E2C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50" name="Rectangle 49">
            <a:extLst>
              <a:ext uri="{FF2B5EF4-FFF2-40B4-BE49-F238E27FC236}">
                <a16:creationId xmlns:a16="http://schemas.microsoft.com/office/drawing/2014/main" id="{10769245-1041-405F-8A59-437AA73CCFFB}"/>
              </a:ext>
            </a:extLst>
          </p:cNvPr>
          <p:cNvSpPr/>
          <p:nvPr/>
        </p:nvSpPr>
        <p:spPr bwMode="auto">
          <a:xfrm>
            <a:off x="8339057" y="2168673"/>
            <a:ext cx="670769" cy="412750"/>
          </a:xfrm>
          <a:prstGeom prst="rect">
            <a:avLst/>
          </a:prstGeom>
          <a:noFill/>
          <a:ln w="28575" cap="flat" cmpd="sng" algn="ctr">
            <a:solidFill>
              <a:srgbClr val="FFBDBD"/>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rgbClr val="FF0000"/>
              </a:solidFill>
              <a:effectLst/>
              <a:latin typeface="Tahoma" charset="0"/>
            </a:endParaRPr>
          </a:p>
        </p:txBody>
      </p:sp>
      <p:sp>
        <p:nvSpPr>
          <p:cNvPr id="51" name="Rectangle 50">
            <a:extLst>
              <a:ext uri="{FF2B5EF4-FFF2-40B4-BE49-F238E27FC236}">
                <a16:creationId xmlns:a16="http://schemas.microsoft.com/office/drawing/2014/main" id="{F9463E22-6DD3-4160-BFC7-1292E63F9E75}"/>
              </a:ext>
            </a:extLst>
          </p:cNvPr>
          <p:cNvSpPr/>
          <p:nvPr/>
        </p:nvSpPr>
        <p:spPr bwMode="auto">
          <a:xfrm>
            <a:off x="8339057" y="2581422"/>
            <a:ext cx="670769" cy="366345"/>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rgbClr val="FF0000"/>
              </a:solidFill>
              <a:effectLst/>
              <a:latin typeface="Tahoma" charset="0"/>
            </a:endParaRPr>
          </a:p>
        </p:txBody>
      </p:sp>
      <p:sp>
        <p:nvSpPr>
          <p:cNvPr id="52" name="TextBox 51">
            <a:extLst>
              <a:ext uri="{FF2B5EF4-FFF2-40B4-BE49-F238E27FC236}">
                <a16:creationId xmlns:a16="http://schemas.microsoft.com/office/drawing/2014/main" id="{D3A58AE1-A3FB-47DF-8AD3-E0FE41151421}"/>
              </a:ext>
            </a:extLst>
          </p:cNvPr>
          <p:cNvSpPr txBox="1"/>
          <p:nvPr/>
        </p:nvSpPr>
        <p:spPr>
          <a:xfrm>
            <a:off x="4727402" y="1294983"/>
            <a:ext cx="255198" cy="246221"/>
          </a:xfrm>
          <a:prstGeom prst="rect">
            <a:avLst/>
          </a:prstGeom>
          <a:noFill/>
        </p:spPr>
        <p:txBody>
          <a:bodyPr wrap="square" rtlCol="0">
            <a:spAutoFit/>
          </a:bodyPr>
          <a:lstStyle/>
          <a:p>
            <a:pPr algn="just"/>
            <a:r>
              <a:rPr lang="en-US" sz="1000" b="0" u="none" dirty="0">
                <a:latin typeface="Arial" pitchFamily="34" charset="0"/>
                <a:cs typeface="Arial" pitchFamily="34" charset="0"/>
              </a:rPr>
              <a:t>_</a:t>
            </a:r>
          </a:p>
        </p:txBody>
      </p:sp>
      <p:sp>
        <p:nvSpPr>
          <p:cNvPr id="53" name="TextBox 52">
            <a:extLst>
              <a:ext uri="{FF2B5EF4-FFF2-40B4-BE49-F238E27FC236}">
                <a16:creationId xmlns:a16="http://schemas.microsoft.com/office/drawing/2014/main" id="{489BFBCE-BA47-4143-8CBC-7472F69E1379}"/>
              </a:ext>
            </a:extLst>
          </p:cNvPr>
          <p:cNvSpPr txBox="1"/>
          <p:nvPr/>
        </p:nvSpPr>
        <p:spPr>
          <a:xfrm>
            <a:off x="4519617" y="2086590"/>
            <a:ext cx="255198" cy="246221"/>
          </a:xfrm>
          <a:prstGeom prst="rect">
            <a:avLst/>
          </a:prstGeom>
          <a:noFill/>
        </p:spPr>
        <p:txBody>
          <a:bodyPr wrap="square" rtlCol="0">
            <a:spAutoFit/>
          </a:bodyPr>
          <a:lstStyle/>
          <a:p>
            <a:pPr algn="just"/>
            <a:r>
              <a:rPr lang="en-US" sz="1000" b="0" u="none" dirty="0">
                <a:latin typeface="Arial" pitchFamily="34" charset="0"/>
                <a:cs typeface="Arial" pitchFamily="34" charset="0"/>
              </a:rPr>
              <a:t>_</a:t>
            </a:r>
          </a:p>
        </p:txBody>
      </p:sp>
      <p:sp>
        <p:nvSpPr>
          <p:cNvPr id="54" name="TextBox 53">
            <a:extLst>
              <a:ext uri="{FF2B5EF4-FFF2-40B4-BE49-F238E27FC236}">
                <a16:creationId xmlns:a16="http://schemas.microsoft.com/office/drawing/2014/main" id="{5F5B702D-6E4B-4CD9-BAD4-9129F9086B1A}"/>
              </a:ext>
            </a:extLst>
          </p:cNvPr>
          <p:cNvSpPr txBox="1"/>
          <p:nvPr/>
        </p:nvSpPr>
        <p:spPr>
          <a:xfrm>
            <a:off x="3894221" y="5984994"/>
            <a:ext cx="255198" cy="246221"/>
          </a:xfrm>
          <a:prstGeom prst="rect">
            <a:avLst/>
          </a:prstGeom>
          <a:noFill/>
        </p:spPr>
        <p:txBody>
          <a:bodyPr wrap="square" rtlCol="0">
            <a:spAutoFit/>
          </a:bodyPr>
          <a:lstStyle/>
          <a:p>
            <a:pPr algn="just"/>
            <a:r>
              <a:rPr lang="en-US" sz="1000" b="0" u="none" dirty="0">
                <a:latin typeface="Arial" pitchFamily="34" charset="0"/>
                <a:cs typeface="Arial" pitchFamily="34" charset="0"/>
              </a:rPr>
              <a:t>_</a:t>
            </a:r>
          </a:p>
        </p:txBody>
      </p:sp>
      <p:sp>
        <p:nvSpPr>
          <p:cNvPr id="55" name="TextBox 54">
            <a:extLst>
              <a:ext uri="{FF2B5EF4-FFF2-40B4-BE49-F238E27FC236}">
                <a16:creationId xmlns:a16="http://schemas.microsoft.com/office/drawing/2014/main" id="{3D15088D-3BFD-4971-A133-EB5ED5D448B1}"/>
              </a:ext>
            </a:extLst>
          </p:cNvPr>
          <p:cNvSpPr txBox="1"/>
          <p:nvPr/>
        </p:nvSpPr>
        <p:spPr>
          <a:xfrm>
            <a:off x="3894221" y="6169127"/>
            <a:ext cx="255198" cy="246221"/>
          </a:xfrm>
          <a:prstGeom prst="rect">
            <a:avLst/>
          </a:prstGeom>
          <a:noFill/>
        </p:spPr>
        <p:txBody>
          <a:bodyPr wrap="square" rtlCol="0">
            <a:spAutoFit/>
          </a:bodyPr>
          <a:lstStyle/>
          <a:p>
            <a:pPr algn="just"/>
            <a:r>
              <a:rPr lang="en-US" sz="1000" b="0" u="none" dirty="0">
                <a:latin typeface="Arial" pitchFamily="34" charset="0"/>
                <a:cs typeface="Arial" pitchFamily="34" charset="0"/>
              </a:rPr>
              <a:t>_</a:t>
            </a:r>
          </a:p>
        </p:txBody>
      </p:sp>
      <p:sp>
        <p:nvSpPr>
          <p:cNvPr id="56" name="TextBox 55">
            <a:extLst>
              <a:ext uri="{FF2B5EF4-FFF2-40B4-BE49-F238E27FC236}">
                <a16:creationId xmlns:a16="http://schemas.microsoft.com/office/drawing/2014/main" id="{03988A75-A476-497D-BAF7-DC02AB00708E}"/>
              </a:ext>
            </a:extLst>
          </p:cNvPr>
          <p:cNvSpPr txBox="1"/>
          <p:nvPr/>
        </p:nvSpPr>
        <p:spPr>
          <a:xfrm>
            <a:off x="4525967" y="2492365"/>
            <a:ext cx="255198" cy="246221"/>
          </a:xfrm>
          <a:prstGeom prst="rect">
            <a:avLst/>
          </a:prstGeom>
          <a:noFill/>
        </p:spPr>
        <p:txBody>
          <a:bodyPr wrap="square" rtlCol="0">
            <a:spAutoFit/>
          </a:bodyPr>
          <a:lstStyle/>
          <a:p>
            <a:pPr algn="just"/>
            <a:r>
              <a:rPr lang="en-US" sz="1000" b="0" u="none" dirty="0">
                <a:latin typeface="Arial" pitchFamily="34" charset="0"/>
                <a:cs typeface="Arial" pitchFamily="34" charset="0"/>
              </a:rPr>
              <a:t>_</a:t>
            </a:r>
          </a:p>
        </p:txBody>
      </p:sp>
      <p:sp>
        <p:nvSpPr>
          <p:cNvPr id="57" name="TextBox 56">
            <a:extLst>
              <a:ext uri="{FF2B5EF4-FFF2-40B4-BE49-F238E27FC236}">
                <a16:creationId xmlns:a16="http://schemas.microsoft.com/office/drawing/2014/main" id="{B666070C-67AA-4135-945A-17CD37A33120}"/>
              </a:ext>
            </a:extLst>
          </p:cNvPr>
          <p:cNvSpPr txBox="1"/>
          <p:nvPr/>
        </p:nvSpPr>
        <p:spPr>
          <a:xfrm>
            <a:off x="1834551" y="2102430"/>
            <a:ext cx="255198" cy="246221"/>
          </a:xfrm>
          <a:prstGeom prst="rect">
            <a:avLst/>
          </a:prstGeom>
          <a:noFill/>
        </p:spPr>
        <p:txBody>
          <a:bodyPr wrap="square" rtlCol="0">
            <a:spAutoFit/>
          </a:bodyPr>
          <a:lstStyle/>
          <a:p>
            <a:pPr algn="just"/>
            <a:r>
              <a:rPr lang="en-US" sz="1000" b="0" u="none" dirty="0">
                <a:latin typeface="Arial" pitchFamily="34" charset="0"/>
                <a:cs typeface="Arial" pitchFamily="34" charset="0"/>
              </a:rPr>
              <a:t>_</a:t>
            </a:r>
          </a:p>
        </p:txBody>
      </p:sp>
      <p:sp>
        <p:nvSpPr>
          <p:cNvPr id="58" name="TextBox 57">
            <a:extLst>
              <a:ext uri="{FF2B5EF4-FFF2-40B4-BE49-F238E27FC236}">
                <a16:creationId xmlns:a16="http://schemas.microsoft.com/office/drawing/2014/main" id="{457337C1-0005-4FBE-9F4C-7ADB68239E67}"/>
              </a:ext>
            </a:extLst>
          </p:cNvPr>
          <p:cNvSpPr txBox="1"/>
          <p:nvPr/>
        </p:nvSpPr>
        <p:spPr>
          <a:xfrm>
            <a:off x="2679914" y="2086590"/>
            <a:ext cx="255198" cy="246221"/>
          </a:xfrm>
          <a:prstGeom prst="rect">
            <a:avLst/>
          </a:prstGeom>
          <a:noFill/>
        </p:spPr>
        <p:txBody>
          <a:bodyPr wrap="square" rtlCol="0">
            <a:spAutoFit/>
          </a:bodyPr>
          <a:lstStyle/>
          <a:p>
            <a:pPr algn="just"/>
            <a:r>
              <a:rPr lang="en-US" sz="1000" b="0" u="none" dirty="0">
                <a:latin typeface="Arial" pitchFamily="34" charset="0"/>
                <a:cs typeface="Arial" pitchFamily="34" charset="0"/>
              </a:rPr>
              <a:t>_</a:t>
            </a:r>
          </a:p>
        </p:txBody>
      </p:sp>
      <p:sp>
        <p:nvSpPr>
          <p:cNvPr id="59" name="TextBox 58">
            <a:extLst>
              <a:ext uri="{FF2B5EF4-FFF2-40B4-BE49-F238E27FC236}">
                <a16:creationId xmlns:a16="http://schemas.microsoft.com/office/drawing/2014/main" id="{9C0D4563-3474-49E2-B164-3B9FB9156C81}"/>
              </a:ext>
            </a:extLst>
          </p:cNvPr>
          <p:cNvSpPr txBox="1"/>
          <p:nvPr/>
        </p:nvSpPr>
        <p:spPr>
          <a:xfrm>
            <a:off x="2751540" y="2497574"/>
            <a:ext cx="255198" cy="246221"/>
          </a:xfrm>
          <a:prstGeom prst="rect">
            <a:avLst/>
          </a:prstGeom>
          <a:noFill/>
        </p:spPr>
        <p:txBody>
          <a:bodyPr wrap="square" rtlCol="0">
            <a:spAutoFit/>
          </a:bodyPr>
          <a:lstStyle/>
          <a:p>
            <a:pPr algn="just"/>
            <a:r>
              <a:rPr lang="en-US" sz="1000" b="0" u="none" dirty="0">
                <a:latin typeface="Arial" pitchFamily="34" charset="0"/>
                <a:cs typeface="Arial" pitchFamily="34" charset="0"/>
              </a:rPr>
              <a:t>_</a:t>
            </a:r>
          </a:p>
        </p:txBody>
      </p:sp>
      <p:sp>
        <p:nvSpPr>
          <p:cNvPr id="60" name="TextBox 59">
            <a:extLst>
              <a:ext uri="{FF2B5EF4-FFF2-40B4-BE49-F238E27FC236}">
                <a16:creationId xmlns:a16="http://schemas.microsoft.com/office/drawing/2014/main" id="{80F09165-89B7-495C-AA95-B9BDDE6753D6}"/>
              </a:ext>
            </a:extLst>
          </p:cNvPr>
          <p:cNvSpPr txBox="1"/>
          <p:nvPr/>
        </p:nvSpPr>
        <p:spPr>
          <a:xfrm>
            <a:off x="2114810" y="5790318"/>
            <a:ext cx="255198" cy="246221"/>
          </a:xfrm>
          <a:prstGeom prst="rect">
            <a:avLst/>
          </a:prstGeom>
          <a:noFill/>
        </p:spPr>
        <p:txBody>
          <a:bodyPr wrap="square" rtlCol="0">
            <a:spAutoFit/>
          </a:bodyPr>
          <a:lstStyle/>
          <a:p>
            <a:pPr algn="just"/>
            <a:r>
              <a:rPr lang="en-US" sz="1000" b="0" u="none" dirty="0">
                <a:latin typeface="Arial" pitchFamily="34" charset="0"/>
                <a:cs typeface="Arial" pitchFamily="34" charset="0"/>
              </a:rPr>
              <a:t>_</a:t>
            </a:r>
          </a:p>
        </p:txBody>
      </p:sp>
      <p:sp>
        <p:nvSpPr>
          <p:cNvPr id="61" name="TextBox 60">
            <a:extLst>
              <a:ext uri="{FF2B5EF4-FFF2-40B4-BE49-F238E27FC236}">
                <a16:creationId xmlns:a16="http://schemas.microsoft.com/office/drawing/2014/main" id="{2680F749-69FD-46D5-9B97-9C3AFB91831D}"/>
              </a:ext>
            </a:extLst>
          </p:cNvPr>
          <p:cNvSpPr txBox="1"/>
          <p:nvPr/>
        </p:nvSpPr>
        <p:spPr>
          <a:xfrm>
            <a:off x="2960509" y="5804943"/>
            <a:ext cx="255198" cy="246221"/>
          </a:xfrm>
          <a:prstGeom prst="rect">
            <a:avLst/>
          </a:prstGeom>
          <a:noFill/>
        </p:spPr>
        <p:txBody>
          <a:bodyPr wrap="square" rtlCol="0">
            <a:spAutoFit/>
          </a:bodyPr>
          <a:lstStyle/>
          <a:p>
            <a:pPr algn="just"/>
            <a:r>
              <a:rPr lang="en-US" sz="1000" b="0" u="none" dirty="0">
                <a:latin typeface="Arial" pitchFamily="34" charset="0"/>
                <a:cs typeface="Arial" pitchFamily="34" charset="0"/>
              </a:rPr>
              <a:t>_</a:t>
            </a:r>
          </a:p>
        </p:txBody>
      </p:sp>
      <p:sp>
        <p:nvSpPr>
          <p:cNvPr id="62" name="TextBox 61">
            <a:extLst>
              <a:ext uri="{FF2B5EF4-FFF2-40B4-BE49-F238E27FC236}">
                <a16:creationId xmlns:a16="http://schemas.microsoft.com/office/drawing/2014/main" id="{022DD209-0855-4DB9-AFBB-29AEC154B183}"/>
              </a:ext>
            </a:extLst>
          </p:cNvPr>
          <p:cNvSpPr txBox="1"/>
          <p:nvPr/>
        </p:nvSpPr>
        <p:spPr>
          <a:xfrm>
            <a:off x="2046358" y="5989697"/>
            <a:ext cx="255198" cy="246221"/>
          </a:xfrm>
          <a:prstGeom prst="rect">
            <a:avLst/>
          </a:prstGeom>
          <a:noFill/>
        </p:spPr>
        <p:txBody>
          <a:bodyPr wrap="square" rtlCol="0">
            <a:spAutoFit/>
          </a:bodyPr>
          <a:lstStyle/>
          <a:p>
            <a:pPr algn="just"/>
            <a:r>
              <a:rPr lang="en-US" sz="1000" b="0" u="none" dirty="0">
                <a:latin typeface="Arial" pitchFamily="34" charset="0"/>
                <a:cs typeface="Arial" pitchFamily="34" charset="0"/>
              </a:rPr>
              <a:t>_</a:t>
            </a:r>
          </a:p>
        </p:txBody>
      </p:sp>
      <p:sp>
        <p:nvSpPr>
          <p:cNvPr id="63" name="TextBox 62">
            <a:extLst>
              <a:ext uri="{FF2B5EF4-FFF2-40B4-BE49-F238E27FC236}">
                <a16:creationId xmlns:a16="http://schemas.microsoft.com/office/drawing/2014/main" id="{4F66B7E8-D05A-4C6D-B532-9CACE363C64E}"/>
              </a:ext>
            </a:extLst>
          </p:cNvPr>
          <p:cNvSpPr txBox="1"/>
          <p:nvPr/>
        </p:nvSpPr>
        <p:spPr>
          <a:xfrm>
            <a:off x="2046358" y="6186844"/>
            <a:ext cx="255198" cy="246221"/>
          </a:xfrm>
          <a:prstGeom prst="rect">
            <a:avLst/>
          </a:prstGeom>
          <a:noFill/>
        </p:spPr>
        <p:txBody>
          <a:bodyPr wrap="square" rtlCol="0">
            <a:spAutoFit/>
          </a:bodyPr>
          <a:lstStyle/>
          <a:p>
            <a:pPr algn="just"/>
            <a:r>
              <a:rPr lang="en-US" sz="1000" b="0" u="none" dirty="0">
                <a:latin typeface="Arial" pitchFamily="34" charset="0"/>
                <a:cs typeface="Arial" pitchFamily="34" charset="0"/>
              </a:rPr>
              <a:t>_</a:t>
            </a:r>
          </a:p>
        </p:txBody>
      </p:sp>
      <p:sp>
        <p:nvSpPr>
          <p:cNvPr id="64" name="TextBox 63">
            <a:extLst>
              <a:ext uri="{FF2B5EF4-FFF2-40B4-BE49-F238E27FC236}">
                <a16:creationId xmlns:a16="http://schemas.microsoft.com/office/drawing/2014/main" id="{21743053-1BB6-4122-BB9F-5030B8F318AE}"/>
              </a:ext>
            </a:extLst>
          </p:cNvPr>
          <p:cNvSpPr txBox="1"/>
          <p:nvPr/>
        </p:nvSpPr>
        <p:spPr>
          <a:xfrm>
            <a:off x="3674254" y="2086590"/>
            <a:ext cx="255198" cy="246221"/>
          </a:xfrm>
          <a:prstGeom prst="rect">
            <a:avLst/>
          </a:prstGeom>
          <a:noFill/>
        </p:spPr>
        <p:txBody>
          <a:bodyPr wrap="square" rtlCol="0">
            <a:spAutoFit/>
          </a:bodyPr>
          <a:lstStyle/>
          <a:p>
            <a:pPr algn="just"/>
            <a:r>
              <a:rPr lang="en-US" sz="1000" b="0" u="none" dirty="0">
                <a:latin typeface="Arial" pitchFamily="34" charset="0"/>
                <a:cs typeface="Arial" pitchFamily="34" charset="0"/>
              </a:rPr>
              <a:t>_</a:t>
            </a:r>
          </a:p>
        </p:txBody>
      </p:sp>
      <p:sp>
        <p:nvSpPr>
          <p:cNvPr id="65" name="TextBox 64">
            <a:extLst>
              <a:ext uri="{FF2B5EF4-FFF2-40B4-BE49-F238E27FC236}">
                <a16:creationId xmlns:a16="http://schemas.microsoft.com/office/drawing/2014/main" id="{B8BA0986-C6B2-45E7-BB2D-5C1FB73E8739}"/>
              </a:ext>
            </a:extLst>
          </p:cNvPr>
          <p:cNvSpPr txBox="1"/>
          <p:nvPr/>
        </p:nvSpPr>
        <p:spPr>
          <a:xfrm>
            <a:off x="5570671" y="2083405"/>
            <a:ext cx="255198" cy="246221"/>
          </a:xfrm>
          <a:prstGeom prst="rect">
            <a:avLst/>
          </a:prstGeom>
          <a:noFill/>
        </p:spPr>
        <p:txBody>
          <a:bodyPr wrap="square" rtlCol="0">
            <a:spAutoFit/>
          </a:bodyPr>
          <a:lstStyle/>
          <a:p>
            <a:pPr algn="just"/>
            <a:r>
              <a:rPr lang="en-US" sz="1000" b="0" u="none" dirty="0">
                <a:latin typeface="Arial" pitchFamily="34" charset="0"/>
                <a:cs typeface="Arial" pitchFamily="34" charset="0"/>
              </a:rPr>
              <a:t>_</a:t>
            </a:r>
          </a:p>
        </p:txBody>
      </p:sp>
      <p:sp>
        <p:nvSpPr>
          <p:cNvPr id="66" name="TextBox 65">
            <a:extLst>
              <a:ext uri="{FF2B5EF4-FFF2-40B4-BE49-F238E27FC236}">
                <a16:creationId xmlns:a16="http://schemas.microsoft.com/office/drawing/2014/main" id="{FB968C25-BF9C-43B1-BA3F-EA4F8F39D7A7}"/>
              </a:ext>
            </a:extLst>
          </p:cNvPr>
          <p:cNvSpPr txBox="1"/>
          <p:nvPr/>
        </p:nvSpPr>
        <p:spPr>
          <a:xfrm>
            <a:off x="6595513" y="2096105"/>
            <a:ext cx="255198" cy="246221"/>
          </a:xfrm>
          <a:prstGeom prst="rect">
            <a:avLst/>
          </a:prstGeom>
          <a:noFill/>
        </p:spPr>
        <p:txBody>
          <a:bodyPr wrap="square" rtlCol="0">
            <a:spAutoFit/>
          </a:bodyPr>
          <a:lstStyle/>
          <a:p>
            <a:pPr algn="just"/>
            <a:r>
              <a:rPr lang="en-US" sz="1000" b="0" u="none" dirty="0">
                <a:latin typeface="Arial" pitchFamily="34" charset="0"/>
                <a:cs typeface="Arial" pitchFamily="34" charset="0"/>
              </a:rPr>
              <a:t>_</a:t>
            </a:r>
          </a:p>
        </p:txBody>
      </p:sp>
      <p:sp>
        <p:nvSpPr>
          <p:cNvPr id="67" name="TextBox 66">
            <a:extLst>
              <a:ext uri="{FF2B5EF4-FFF2-40B4-BE49-F238E27FC236}">
                <a16:creationId xmlns:a16="http://schemas.microsoft.com/office/drawing/2014/main" id="{4D43B422-D47B-462F-85B1-8AB50B89A1F1}"/>
              </a:ext>
            </a:extLst>
          </p:cNvPr>
          <p:cNvSpPr txBox="1"/>
          <p:nvPr/>
        </p:nvSpPr>
        <p:spPr>
          <a:xfrm>
            <a:off x="6467914" y="2501880"/>
            <a:ext cx="255198" cy="246221"/>
          </a:xfrm>
          <a:prstGeom prst="rect">
            <a:avLst/>
          </a:prstGeom>
          <a:noFill/>
        </p:spPr>
        <p:txBody>
          <a:bodyPr wrap="square" rtlCol="0">
            <a:spAutoFit/>
          </a:bodyPr>
          <a:lstStyle/>
          <a:p>
            <a:pPr algn="just"/>
            <a:r>
              <a:rPr lang="en-US" sz="1000" b="0" u="none" dirty="0">
                <a:latin typeface="Arial" pitchFamily="34" charset="0"/>
                <a:cs typeface="Arial" pitchFamily="34" charset="0"/>
              </a:rPr>
              <a:t>_</a:t>
            </a:r>
          </a:p>
        </p:txBody>
      </p:sp>
      <p:sp>
        <p:nvSpPr>
          <p:cNvPr id="68" name="TextBox 67">
            <a:extLst>
              <a:ext uri="{FF2B5EF4-FFF2-40B4-BE49-F238E27FC236}">
                <a16:creationId xmlns:a16="http://schemas.microsoft.com/office/drawing/2014/main" id="{18468AF8-F847-4A20-9442-13F7EB5E5011}"/>
              </a:ext>
            </a:extLst>
          </p:cNvPr>
          <p:cNvSpPr txBox="1"/>
          <p:nvPr/>
        </p:nvSpPr>
        <p:spPr>
          <a:xfrm>
            <a:off x="8478064" y="2083404"/>
            <a:ext cx="255198" cy="246221"/>
          </a:xfrm>
          <a:prstGeom prst="rect">
            <a:avLst/>
          </a:prstGeom>
          <a:noFill/>
        </p:spPr>
        <p:txBody>
          <a:bodyPr wrap="square" rtlCol="0">
            <a:spAutoFit/>
          </a:bodyPr>
          <a:lstStyle/>
          <a:p>
            <a:pPr algn="just"/>
            <a:r>
              <a:rPr lang="en-US" sz="1000" b="0" u="none" dirty="0">
                <a:latin typeface="Arial" pitchFamily="34" charset="0"/>
                <a:cs typeface="Arial" pitchFamily="34" charset="0"/>
              </a:rPr>
              <a:t>_</a:t>
            </a:r>
          </a:p>
        </p:txBody>
      </p:sp>
      <p:sp>
        <p:nvSpPr>
          <p:cNvPr id="69" name="TextBox 68">
            <a:extLst>
              <a:ext uri="{FF2B5EF4-FFF2-40B4-BE49-F238E27FC236}">
                <a16:creationId xmlns:a16="http://schemas.microsoft.com/office/drawing/2014/main" id="{626B83B0-9E4B-408E-B5A2-1A2F272A15C1}"/>
              </a:ext>
            </a:extLst>
          </p:cNvPr>
          <p:cNvSpPr txBox="1"/>
          <p:nvPr/>
        </p:nvSpPr>
        <p:spPr>
          <a:xfrm>
            <a:off x="8276783" y="2510124"/>
            <a:ext cx="255198" cy="246221"/>
          </a:xfrm>
          <a:prstGeom prst="rect">
            <a:avLst/>
          </a:prstGeom>
          <a:noFill/>
        </p:spPr>
        <p:txBody>
          <a:bodyPr wrap="square" rtlCol="0">
            <a:spAutoFit/>
          </a:bodyPr>
          <a:lstStyle/>
          <a:p>
            <a:pPr algn="just"/>
            <a:r>
              <a:rPr lang="en-US" sz="1000" b="0" u="none" dirty="0">
                <a:latin typeface="Arial" pitchFamily="34" charset="0"/>
                <a:cs typeface="Arial" pitchFamily="34" charset="0"/>
              </a:rPr>
              <a:t>_</a:t>
            </a:r>
          </a:p>
        </p:txBody>
      </p:sp>
      <p:sp>
        <p:nvSpPr>
          <p:cNvPr id="70" name="TextBox 69">
            <a:extLst>
              <a:ext uri="{FF2B5EF4-FFF2-40B4-BE49-F238E27FC236}">
                <a16:creationId xmlns:a16="http://schemas.microsoft.com/office/drawing/2014/main" id="{F91050A2-917E-4B36-A52F-CADD90EADED5}"/>
              </a:ext>
            </a:extLst>
          </p:cNvPr>
          <p:cNvSpPr txBox="1"/>
          <p:nvPr/>
        </p:nvSpPr>
        <p:spPr>
          <a:xfrm>
            <a:off x="7426777" y="2083404"/>
            <a:ext cx="255198" cy="246221"/>
          </a:xfrm>
          <a:prstGeom prst="rect">
            <a:avLst/>
          </a:prstGeom>
          <a:noFill/>
        </p:spPr>
        <p:txBody>
          <a:bodyPr wrap="square" rtlCol="0">
            <a:spAutoFit/>
          </a:bodyPr>
          <a:lstStyle/>
          <a:p>
            <a:pPr algn="just"/>
            <a:r>
              <a:rPr lang="en-US" sz="1000" b="0" u="none" dirty="0">
                <a:latin typeface="Arial" pitchFamily="34" charset="0"/>
                <a:cs typeface="Arial" pitchFamily="34" charset="0"/>
              </a:rPr>
              <a:t>_</a:t>
            </a:r>
          </a:p>
        </p:txBody>
      </p:sp>
      <p:sp>
        <p:nvSpPr>
          <p:cNvPr id="71" name="TextBox 70">
            <a:extLst>
              <a:ext uri="{FF2B5EF4-FFF2-40B4-BE49-F238E27FC236}">
                <a16:creationId xmlns:a16="http://schemas.microsoft.com/office/drawing/2014/main" id="{EE098C25-9388-4201-882C-B8B5A29C9E16}"/>
              </a:ext>
            </a:extLst>
          </p:cNvPr>
          <p:cNvSpPr txBox="1"/>
          <p:nvPr/>
        </p:nvSpPr>
        <p:spPr>
          <a:xfrm>
            <a:off x="8478064" y="5804942"/>
            <a:ext cx="255198" cy="246221"/>
          </a:xfrm>
          <a:prstGeom prst="rect">
            <a:avLst/>
          </a:prstGeom>
          <a:noFill/>
        </p:spPr>
        <p:txBody>
          <a:bodyPr wrap="square" rtlCol="0">
            <a:spAutoFit/>
          </a:bodyPr>
          <a:lstStyle/>
          <a:p>
            <a:pPr algn="just"/>
            <a:r>
              <a:rPr lang="en-US" sz="1000" b="0" u="none" dirty="0">
                <a:latin typeface="Arial" pitchFamily="34" charset="0"/>
                <a:cs typeface="Arial" pitchFamily="34" charset="0"/>
              </a:rPr>
              <a:t>_</a:t>
            </a:r>
          </a:p>
        </p:txBody>
      </p:sp>
      <p:sp>
        <p:nvSpPr>
          <p:cNvPr id="72" name="TextBox 71">
            <a:extLst>
              <a:ext uri="{FF2B5EF4-FFF2-40B4-BE49-F238E27FC236}">
                <a16:creationId xmlns:a16="http://schemas.microsoft.com/office/drawing/2014/main" id="{97C45AA0-2BFB-4130-9D86-2A0FFC7DE3F5}"/>
              </a:ext>
            </a:extLst>
          </p:cNvPr>
          <p:cNvSpPr txBox="1"/>
          <p:nvPr/>
        </p:nvSpPr>
        <p:spPr>
          <a:xfrm>
            <a:off x="8462364" y="6002042"/>
            <a:ext cx="255198" cy="246221"/>
          </a:xfrm>
          <a:prstGeom prst="rect">
            <a:avLst/>
          </a:prstGeom>
          <a:noFill/>
        </p:spPr>
        <p:txBody>
          <a:bodyPr wrap="square" rtlCol="0">
            <a:spAutoFit/>
          </a:bodyPr>
          <a:lstStyle/>
          <a:p>
            <a:pPr algn="just"/>
            <a:r>
              <a:rPr lang="en-US" sz="1000" b="0" u="none" dirty="0">
                <a:latin typeface="Arial" pitchFamily="34" charset="0"/>
                <a:cs typeface="Arial" pitchFamily="34" charset="0"/>
              </a:rPr>
              <a:t>_</a:t>
            </a:r>
          </a:p>
        </p:txBody>
      </p:sp>
      <p:sp>
        <p:nvSpPr>
          <p:cNvPr id="73" name="TextBox 72">
            <a:extLst>
              <a:ext uri="{FF2B5EF4-FFF2-40B4-BE49-F238E27FC236}">
                <a16:creationId xmlns:a16="http://schemas.microsoft.com/office/drawing/2014/main" id="{A7CBCDA5-C4A0-4AC3-956A-1AF287484E93}"/>
              </a:ext>
            </a:extLst>
          </p:cNvPr>
          <p:cNvSpPr txBox="1"/>
          <p:nvPr/>
        </p:nvSpPr>
        <p:spPr>
          <a:xfrm>
            <a:off x="8491732" y="6186843"/>
            <a:ext cx="255198" cy="246221"/>
          </a:xfrm>
          <a:prstGeom prst="rect">
            <a:avLst/>
          </a:prstGeom>
          <a:noFill/>
        </p:spPr>
        <p:txBody>
          <a:bodyPr wrap="square" rtlCol="0">
            <a:spAutoFit/>
          </a:bodyPr>
          <a:lstStyle/>
          <a:p>
            <a:pPr algn="just"/>
            <a:r>
              <a:rPr lang="en-US" sz="1000" b="0" u="none" dirty="0">
                <a:latin typeface="Arial" pitchFamily="34" charset="0"/>
                <a:cs typeface="Arial" pitchFamily="34" charset="0"/>
              </a:rPr>
              <a:t>_</a:t>
            </a:r>
          </a:p>
        </p:txBody>
      </p:sp>
      <p:sp>
        <p:nvSpPr>
          <p:cNvPr id="74" name="TextBox 73">
            <a:extLst>
              <a:ext uri="{FF2B5EF4-FFF2-40B4-BE49-F238E27FC236}">
                <a16:creationId xmlns:a16="http://schemas.microsoft.com/office/drawing/2014/main" id="{B61DAA1C-7EFE-4505-A58E-BF764FBD3C8E}"/>
              </a:ext>
            </a:extLst>
          </p:cNvPr>
          <p:cNvSpPr txBox="1"/>
          <p:nvPr/>
        </p:nvSpPr>
        <p:spPr>
          <a:xfrm>
            <a:off x="7681975" y="5790317"/>
            <a:ext cx="255198" cy="246221"/>
          </a:xfrm>
          <a:prstGeom prst="rect">
            <a:avLst/>
          </a:prstGeom>
          <a:noFill/>
        </p:spPr>
        <p:txBody>
          <a:bodyPr wrap="square" rtlCol="0">
            <a:spAutoFit/>
          </a:bodyPr>
          <a:lstStyle/>
          <a:p>
            <a:pPr algn="just"/>
            <a:r>
              <a:rPr lang="en-US" sz="1000" b="0" u="none" dirty="0">
                <a:latin typeface="Arial" pitchFamily="34" charset="0"/>
                <a:cs typeface="Arial" pitchFamily="34" charset="0"/>
              </a:rPr>
              <a:t>_</a:t>
            </a:r>
          </a:p>
        </p:txBody>
      </p:sp>
      <p:sp>
        <p:nvSpPr>
          <p:cNvPr id="75" name="TextBox 74">
            <a:extLst>
              <a:ext uri="{FF2B5EF4-FFF2-40B4-BE49-F238E27FC236}">
                <a16:creationId xmlns:a16="http://schemas.microsoft.com/office/drawing/2014/main" id="{E9073996-D44C-427E-AE27-359DE12DC68D}"/>
              </a:ext>
            </a:extLst>
          </p:cNvPr>
          <p:cNvSpPr txBox="1"/>
          <p:nvPr/>
        </p:nvSpPr>
        <p:spPr>
          <a:xfrm>
            <a:off x="7647315" y="6008668"/>
            <a:ext cx="255198" cy="246221"/>
          </a:xfrm>
          <a:prstGeom prst="rect">
            <a:avLst/>
          </a:prstGeom>
          <a:noFill/>
        </p:spPr>
        <p:txBody>
          <a:bodyPr wrap="square" rtlCol="0">
            <a:spAutoFit/>
          </a:bodyPr>
          <a:lstStyle/>
          <a:p>
            <a:pPr algn="just"/>
            <a:r>
              <a:rPr lang="en-US" sz="1000" b="0" u="none" dirty="0">
                <a:latin typeface="Arial" pitchFamily="34" charset="0"/>
                <a:cs typeface="Arial" pitchFamily="34" charset="0"/>
              </a:rPr>
              <a:t>_</a:t>
            </a:r>
          </a:p>
        </p:txBody>
      </p:sp>
      <p:sp>
        <p:nvSpPr>
          <p:cNvPr id="76" name="TextBox 75">
            <a:extLst>
              <a:ext uri="{FF2B5EF4-FFF2-40B4-BE49-F238E27FC236}">
                <a16:creationId xmlns:a16="http://schemas.microsoft.com/office/drawing/2014/main" id="{BBA8389F-C7BB-49FF-9664-7D7F46982FD0}"/>
              </a:ext>
            </a:extLst>
          </p:cNvPr>
          <p:cNvSpPr txBox="1"/>
          <p:nvPr/>
        </p:nvSpPr>
        <p:spPr>
          <a:xfrm>
            <a:off x="7638097" y="6195946"/>
            <a:ext cx="255198" cy="246221"/>
          </a:xfrm>
          <a:prstGeom prst="rect">
            <a:avLst/>
          </a:prstGeom>
          <a:noFill/>
        </p:spPr>
        <p:txBody>
          <a:bodyPr wrap="square" rtlCol="0">
            <a:spAutoFit/>
          </a:bodyPr>
          <a:lstStyle/>
          <a:p>
            <a:pPr algn="just"/>
            <a:r>
              <a:rPr lang="en-US" sz="1000" b="0" u="none" dirty="0">
                <a:latin typeface="Arial" pitchFamily="34" charset="0"/>
                <a:cs typeface="Arial" pitchFamily="34" charset="0"/>
              </a:rPr>
              <a:t>_</a:t>
            </a:r>
          </a:p>
        </p:txBody>
      </p:sp>
      <p:sp>
        <p:nvSpPr>
          <p:cNvPr id="77" name="TextBox 76">
            <a:extLst>
              <a:ext uri="{FF2B5EF4-FFF2-40B4-BE49-F238E27FC236}">
                <a16:creationId xmlns:a16="http://schemas.microsoft.com/office/drawing/2014/main" id="{771FF660-9FB9-4495-AD1D-98A9DC48B231}"/>
              </a:ext>
            </a:extLst>
          </p:cNvPr>
          <p:cNvSpPr txBox="1"/>
          <p:nvPr/>
        </p:nvSpPr>
        <p:spPr>
          <a:xfrm>
            <a:off x="5817897" y="5793380"/>
            <a:ext cx="255198" cy="246221"/>
          </a:xfrm>
          <a:prstGeom prst="rect">
            <a:avLst/>
          </a:prstGeom>
          <a:noFill/>
        </p:spPr>
        <p:txBody>
          <a:bodyPr wrap="square" rtlCol="0">
            <a:spAutoFit/>
          </a:bodyPr>
          <a:lstStyle/>
          <a:p>
            <a:pPr algn="just"/>
            <a:r>
              <a:rPr lang="en-US" sz="1000" b="0" u="none" dirty="0">
                <a:latin typeface="Arial" pitchFamily="34" charset="0"/>
                <a:cs typeface="Arial" pitchFamily="34" charset="0"/>
              </a:rPr>
              <a:t>_</a:t>
            </a:r>
          </a:p>
        </p:txBody>
      </p:sp>
      <p:sp>
        <p:nvSpPr>
          <p:cNvPr id="78" name="TextBox 77">
            <a:extLst>
              <a:ext uri="{FF2B5EF4-FFF2-40B4-BE49-F238E27FC236}">
                <a16:creationId xmlns:a16="http://schemas.microsoft.com/office/drawing/2014/main" id="{30B75D91-6DB5-485E-A067-EFC9CBD60818}"/>
              </a:ext>
            </a:extLst>
          </p:cNvPr>
          <p:cNvSpPr txBox="1"/>
          <p:nvPr/>
        </p:nvSpPr>
        <p:spPr>
          <a:xfrm>
            <a:off x="5758299" y="5984994"/>
            <a:ext cx="255198" cy="246221"/>
          </a:xfrm>
          <a:prstGeom prst="rect">
            <a:avLst/>
          </a:prstGeom>
          <a:noFill/>
        </p:spPr>
        <p:txBody>
          <a:bodyPr wrap="square" rtlCol="0">
            <a:spAutoFit/>
          </a:bodyPr>
          <a:lstStyle/>
          <a:p>
            <a:pPr algn="just"/>
            <a:r>
              <a:rPr lang="en-US" sz="1000" b="0" u="none" dirty="0">
                <a:latin typeface="Arial" pitchFamily="34" charset="0"/>
                <a:cs typeface="Arial" pitchFamily="34" charset="0"/>
              </a:rPr>
              <a:t>_</a:t>
            </a:r>
          </a:p>
        </p:txBody>
      </p:sp>
      <p:sp>
        <p:nvSpPr>
          <p:cNvPr id="79" name="TextBox 78">
            <a:extLst>
              <a:ext uri="{FF2B5EF4-FFF2-40B4-BE49-F238E27FC236}">
                <a16:creationId xmlns:a16="http://schemas.microsoft.com/office/drawing/2014/main" id="{02AB8A47-0B16-4E69-8117-8105298CE463}"/>
              </a:ext>
            </a:extLst>
          </p:cNvPr>
          <p:cNvSpPr txBox="1"/>
          <p:nvPr/>
        </p:nvSpPr>
        <p:spPr>
          <a:xfrm>
            <a:off x="5766149" y="6181299"/>
            <a:ext cx="255198" cy="246221"/>
          </a:xfrm>
          <a:prstGeom prst="rect">
            <a:avLst/>
          </a:prstGeom>
          <a:noFill/>
        </p:spPr>
        <p:txBody>
          <a:bodyPr wrap="square" rtlCol="0">
            <a:spAutoFit/>
          </a:bodyPr>
          <a:lstStyle/>
          <a:p>
            <a:pPr algn="just"/>
            <a:r>
              <a:rPr lang="en-US" sz="1000" b="0" u="none" dirty="0">
                <a:latin typeface="Arial" pitchFamily="34" charset="0"/>
                <a:cs typeface="Arial" pitchFamily="34" charset="0"/>
              </a:rPr>
              <a:t>_</a:t>
            </a:r>
          </a:p>
        </p:txBody>
      </p:sp>
      <p:sp>
        <p:nvSpPr>
          <p:cNvPr id="80" name="TextBox 79">
            <a:extLst>
              <a:ext uri="{FF2B5EF4-FFF2-40B4-BE49-F238E27FC236}">
                <a16:creationId xmlns:a16="http://schemas.microsoft.com/office/drawing/2014/main" id="{5DE7D93B-87C0-4552-A51E-DD832BFE3ABE}"/>
              </a:ext>
            </a:extLst>
          </p:cNvPr>
          <p:cNvSpPr txBox="1"/>
          <p:nvPr/>
        </p:nvSpPr>
        <p:spPr>
          <a:xfrm>
            <a:off x="6629081" y="5800180"/>
            <a:ext cx="255198" cy="246221"/>
          </a:xfrm>
          <a:prstGeom prst="rect">
            <a:avLst/>
          </a:prstGeom>
          <a:noFill/>
        </p:spPr>
        <p:txBody>
          <a:bodyPr wrap="square" rtlCol="0">
            <a:spAutoFit/>
          </a:bodyPr>
          <a:lstStyle/>
          <a:p>
            <a:pPr algn="just"/>
            <a:r>
              <a:rPr lang="en-US" sz="1000" b="0" u="none" dirty="0">
                <a:latin typeface="Arial" pitchFamily="34" charset="0"/>
                <a:cs typeface="Arial" pitchFamily="34" charset="0"/>
              </a:rPr>
              <a:t>_</a:t>
            </a:r>
          </a:p>
        </p:txBody>
      </p:sp>
      <p:sp>
        <p:nvSpPr>
          <p:cNvPr id="81" name="TextBox 80">
            <a:extLst>
              <a:ext uri="{FF2B5EF4-FFF2-40B4-BE49-F238E27FC236}">
                <a16:creationId xmlns:a16="http://schemas.microsoft.com/office/drawing/2014/main" id="{F36574A3-D700-4FC1-8BC7-26F6BAD5CEF4}"/>
              </a:ext>
            </a:extLst>
          </p:cNvPr>
          <p:cNvSpPr txBox="1"/>
          <p:nvPr/>
        </p:nvSpPr>
        <p:spPr>
          <a:xfrm>
            <a:off x="6610566" y="5999444"/>
            <a:ext cx="255198" cy="246221"/>
          </a:xfrm>
          <a:prstGeom prst="rect">
            <a:avLst/>
          </a:prstGeom>
          <a:noFill/>
        </p:spPr>
        <p:txBody>
          <a:bodyPr wrap="square" rtlCol="0">
            <a:spAutoFit/>
          </a:bodyPr>
          <a:lstStyle/>
          <a:p>
            <a:pPr algn="just"/>
            <a:r>
              <a:rPr lang="en-US" sz="1000" b="0" u="none" dirty="0">
                <a:latin typeface="Arial" pitchFamily="34" charset="0"/>
                <a:cs typeface="Arial" pitchFamily="34" charset="0"/>
              </a:rPr>
              <a:t>_</a:t>
            </a:r>
          </a:p>
        </p:txBody>
      </p:sp>
      <p:sp>
        <p:nvSpPr>
          <p:cNvPr id="82" name="TextBox 81">
            <a:extLst>
              <a:ext uri="{FF2B5EF4-FFF2-40B4-BE49-F238E27FC236}">
                <a16:creationId xmlns:a16="http://schemas.microsoft.com/office/drawing/2014/main" id="{C6E524F8-3223-4C6B-8AD7-62CF1038F19E}"/>
              </a:ext>
            </a:extLst>
          </p:cNvPr>
          <p:cNvSpPr txBox="1"/>
          <p:nvPr/>
        </p:nvSpPr>
        <p:spPr>
          <a:xfrm>
            <a:off x="6648970" y="6175664"/>
            <a:ext cx="255198" cy="246221"/>
          </a:xfrm>
          <a:prstGeom prst="rect">
            <a:avLst/>
          </a:prstGeom>
          <a:noFill/>
        </p:spPr>
        <p:txBody>
          <a:bodyPr wrap="square" rtlCol="0">
            <a:spAutoFit/>
          </a:bodyPr>
          <a:lstStyle/>
          <a:p>
            <a:pPr algn="just"/>
            <a:r>
              <a:rPr lang="en-US" sz="1000" b="0" u="none" dirty="0">
                <a:latin typeface="Arial" pitchFamily="34" charset="0"/>
                <a:cs typeface="Arial" pitchFamily="34" charset="0"/>
              </a:rPr>
              <a:t>_</a:t>
            </a:r>
          </a:p>
        </p:txBody>
      </p:sp>
      <p:sp>
        <p:nvSpPr>
          <p:cNvPr id="83" name="TextBox 82">
            <a:extLst>
              <a:ext uri="{FF2B5EF4-FFF2-40B4-BE49-F238E27FC236}">
                <a16:creationId xmlns:a16="http://schemas.microsoft.com/office/drawing/2014/main" id="{0C89641C-C84F-4797-ABA9-D0DF3127550B}"/>
              </a:ext>
            </a:extLst>
          </p:cNvPr>
          <p:cNvSpPr txBox="1"/>
          <p:nvPr/>
        </p:nvSpPr>
        <p:spPr>
          <a:xfrm>
            <a:off x="2807513" y="1308002"/>
            <a:ext cx="255198" cy="246221"/>
          </a:xfrm>
          <a:prstGeom prst="rect">
            <a:avLst/>
          </a:prstGeom>
          <a:noFill/>
        </p:spPr>
        <p:txBody>
          <a:bodyPr wrap="square" rtlCol="0">
            <a:spAutoFit/>
          </a:bodyPr>
          <a:lstStyle/>
          <a:p>
            <a:pPr algn="just"/>
            <a:r>
              <a:rPr lang="en-US" sz="1000" b="0" u="none" dirty="0">
                <a:latin typeface="Arial" pitchFamily="34" charset="0"/>
                <a:cs typeface="Arial" pitchFamily="34" charset="0"/>
              </a:rPr>
              <a:t>_</a:t>
            </a:r>
          </a:p>
        </p:txBody>
      </p:sp>
    </p:spTree>
    <p:extLst>
      <p:ext uri="{BB962C8B-B14F-4D97-AF65-F5344CB8AC3E}">
        <p14:creationId xmlns:p14="http://schemas.microsoft.com/office/powerpoint/2010/main" val="780486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29A0F-A80D-01F5-4FF4-3FAFCE3B34CB}"/>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54635600-9C6E-F64B-F3EC-B93194C11AE4}"/>
              </a:ext>
            </a:extLst>
          </p:cNvPr>
          <p:cNvGrpSpPr/>
          <p:nvPr/>
        </p:nvGrpSpPr>
        <p:grpSpPr>
          <a:xfrm>
            <a:off x="2628901" y="995819"/>
            <a:ext cx="1088578" cy="5370624"/>
            <a:chOff x="2783481" y="1043945"/>
            <a:chExt cx="933997" cy="5370624"/>
          </a:xfrm>
        </p:grpSpPr>
        <p:sp>
          <p:nvSpPr>
            <p:cNvPr id="5" name="Rectangle 4">
              <a:extLst>
                <a:ext uri="{FF2B5EF4-FFF2-40B4-BE49-F238E27FC236}">
                  <a16:creationId xmlns:a16="http://schemas.microsoft.com/office/drawing/2014/main" id="{28A664CD-7161-A39A-8BC9-25DF7FF3D045}"/>
                </a:ext>
              </a:extLst>
            </p:cNvPr>
            <p:cNvSpPr/>
            <p:nvPr/>
          </p:nvSpPr>
          <p:spPr bwMode="auto">
            <a:xfrm>
              <a:off x="2783483" y="1043945"/>
              <a:ext cx="933995" cy="228599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6" name="Rectangle 5">
              <a:extLst>
                <a:ext uri="{FF2B5EF4-FFF2-40B4-BE49-F238E27FC236}">
                  <a16:creationId xmlns:a16="http://schemas.microsoft.com/office/drawing/2014/main" id="{0F20509A-A57C-0B42-2E0C-6E65F4C6047D}"/>
                </a:ext>
              </a:extLst>
            </p:cNvPr>
            <p:cNvSpPr/>
            <p:nvPr/>
          </p:nvSpPr>
          <p:spPr bwMode="auto">
            <a:xfrm>
              <a:off x="2783481" y="3480294"/>
              <a:ext cx="933995" cy="36018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7" name="Rectangle 6">
              <a:extLst>
                <a:ext uri="{FF2B5EF4-FFF2-40B4-BE49-F238E27FC236}">
                  <a16:creationId xmlns:a16="http://schemas.microsoft.com/office/drawing/2014/main" id="{C82EF2AD-337B-1A3F-56D4-6104BE4F6992}"/>
                </a:ext>
              </a:extLst>
            </p:cNvPr>
            <p:cNvSpPr/>
            <p:nvPr/>
          </p:nvSpPr>
          <p:spPr bwMode="auto">
            <a:xfrm>
              <a:off x="2783482" y="4405949"/>
              <a:ext cx="933995" cy="39792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8" name="Rectangle 7">
              <a:extLst>
                <a:ext uri="{FF2B5EF4-FFF2-40B4-BE49-F238E27FC236}">
                  <a16:creationId xmlns:a16="http://schemas.microsoft.com/office/drawing/2014/main" id="{AC3BBB61-30F5-F795-E7C4-F9E91C3440AA}"/>
                </a:ext>
              </a:extLst>
            </p:cNvPr>
            <p:cNvSpPr/>
            <p:nvPr/>
          </p:nvSpPr>
          <p:spPr bwMode="auto">
            <a:xfrm>
              <a:off x="2783481" y="3930583"/>
              <a:ext cx="933995" cy="3852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7" name="Rectangle 16">
              <a:extLst>
                <a:ext uri="{FF2B5EF4-FFF2-40B4-BE49-F238E27FC236}">
                  <a16:creationId xmlns:a16="http://schemas.microsoft.com/office/drawing/2014/main" id="{B789FD10-7069-9437-7AB4-53265A0DACC8}"/>
                </a:ext>
              </a:extLst>
            </p:cNvPr>
            <p:cNvSpPr/>
            <p:nvPr/>
          </p:nvSpPr>
          <p:spPr bwMode="auto">
            <a:xfrm>
              <a:off x="2783481" y="4876419"/>
              <a:ext cx="933995" cy="3852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8" name="Rectangle 17">
              <a:extLst>
                <a:ext uri="{FF2B5EF4-FFF2-40B4-BE49-F238E27FC236}">
                  <a16:creationId xmlns:a16="http://schemas.microsoft.com/office/drawing/2014/main" id="{9E94D4AE-4D00-EBB4-9146-A0C03FC20785}"/>
                </a:ext>
              </a:extLst>
            </p:cNvPr>
            <p:cNvSpPr/>
            <p:nvPr/>
          </p:nvSpPr>
          <p:spPr bwMode="auto">
            <a:xfrm>
              <a:off x="2783481" y="5391859"/>
              <a:ext cx="933995" cy="3852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4" name="Rectangle 13">
              <a:extLst>
                <a:ext uri="{FF2B5EF4-FFF2-40B4-BE49-F238E27FC236}">
                  <a16:creationId xmlns:a16="http://schemas.microsoft.com/office/drawing/2014/main" id="{4CFCFA7E-47F1-CF4E-8F5C-09C2D8DCA031}"/>
                </a:ext>
              </a:extLst>
            </p:cNvPr>
            <p:cNvSpPr/>
            <p:nvPr/>
          </p:nvSpPr>
          <p:spPr bwMode="auto">
            <a:xfrm>
              <a:off x="2783481" y="5907299"/>
              <a:ext cx="933995" cy="50727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grpSp>
      <p:pic>
        <p:nvPicPr>
          <p:cNvPr id="36" name="Picture 35">
            <a:extLst>
              <a:ext uri="{FF2B5EF4-FFF2-40B4-BE49-F238E27FC236}">
                <a16:creationId xmlns:a16="http://schemas.microsoft.com/office/drawing/2014/main" id="{C31869FF-A91B-4835-8004-5EF03A5C7737}"/>
              </a:ext>
            </a:extLst>
          </p:cNvPr>
          <p:cNvPicPr>
            <a:picLocks noChangeAspect="1"/>
          </p:cNvPicPr>
          <p:nvPr/>
        </p:nvPicPr>
        <p:blipFill rotWithShape="1">
          <a:blip r:embed="rId3"/>
          <a:srcRect l="29649" t="16886" r="44697" b="8992"/>
          <a:stretch/>
        </p:blipFill>
        <p:spPr>
          <a:xfrm>
            <a:off x="1" y="371020"/>
            <a:ext cx="3566160" cy="6182180"/>
          </a:xfrm>
          <a:prstGeom prst="rect">
            <a:avLst/>
          </a:prstGeom>
        </p:spPr>
      </p:pic>
      <p:sp>
        <p:nvSpPr>
          <p:cNvPr id="3" name="Slide Number Placeholder 2">
            <a:extLst>
              <a:ext uri="{FF2B5EF4-FFF2-40B4-BE49-F238E27FC236}">
                <a16:creationId xmlns:a16="http://schemas.microsoft.com/office/drawing/2014/main" id="{61810F9C-956C-45A7-7627-115CC27A7E5B}"/>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35</a:t>
            </a:fld>
            <a:endParaRPr lang="en-GB" dirty="0"/>
          </a:p>
        </p:txBody>
      </p:sp>
      <p:sp>
        <p:nvSpPr>
          <p:cNvPr id="46" name="Content Placeholder 2">
            <a:extLst>
              <a:ext uri="{FF2B5EF4-FFF2-40B4-BE49-F238E27FC236}">
                <a16:creationId xmlns:a16="http://schemas.microsoft.com/office/drawing/2014/main" id="{50F563FB-50DC-42B3-B0DF-1DDAE131DB41}"/>
              </a:ext>
            </a:extLst>
          </p:cNvPr>
          <p:cNvSpPr txBox="1">
            <a:spLocks/>
          </p:cNvSpPr>
          <p:nvPr/>
        </p:nvSpPr>
        <p:spPr>
          <a:xfrm>
            <a:off x="3986562" y="542261"/>
            <a:ext cx="5098702" cy="6315740"/>
          </a:xfrm>
          <a:prstGeom prst="rect">
            <a:avLst/>
          </a:prstGeom>
        </p:spPr>
        <p:txBody>
          <a:bodyPr/>
          <a:lstStyle>
            <a:lvl1pPr marL="342900" indent="-342900" algn="l" rtl="0" eaLnBrk="1" fontAlgn="base" hangingPunct="1">
              <a:spcBef>
                <a:spcPct val="20000"/>
              </a:spcBef>
              <a:spcAft>
                <a:spcPct val="0"/>
              </a:spcAft>
              <a:buChar char="•"/>
              <a:defRPr sz="2000">
                <a:solidFill>
                  <a:schemeClr val="accent2"/>
                </a:solidFill>
                <a:latin typeface="Arial" pitchFamily="34" charset="0"/>
                <a:ea typeface="+mn-ea"/>
                <a:cs typeface="Arial" pitchFamily="34" charset="0"/>
              </a:defRPr>
            </a:lvl1pPr>
            <a:lvl2pPr marL="742950" indent="-285750" algn="l" rtl="0" eaLnBrk="1" fontAlgn="base" hangingPunct="1">
              <a:spcBef>
                <a:spcPct val="20000"/>
              </a:spcBef>
              <a:spcAft>
                <a:spcPct val="0"/>
              </a:spcAft>
              <a:buChar char="–"/>
              <a:defRPr sz="2000">
                <a:solidFill>
                  <a:schemeClr val="accent2"/>
                </a:solidFill>
                <a:latin typeface="Arial" pitchFamily="34" charset="0"/>
                <a:cs typeface="Arial" pitchFamily="34" charset="0"/>
              </a:defRPr>
            </a:lvl2pPr>
            <a:lvl3pPr marL="1143000" indent="-228600" algn="l" rtl="0" eaLnBrk="1" fontAlgn="base" hangingPunct="1">
              <a:spcBef>
                <a:spcPct val="20000"/>
              </a:spcBef>
              <a:spcAft>
                <a:spcPct val="0"/>
              </a:spcAft>
              <a:buChar char="•"/>
              <a:defRPr sz="2000">
                <a:solidFill>
                  <a:schemeClr val="accent2"/>
                </a:solidFill>
                <a:latin typeface="Arial" pitchFamily="34" charset="0"/>
                <a:cs typeface="Arial" pitchFamily="34" charset="0"/>
              </a:defRPr>
            </a:lvl3pPr>
            <a:lvl4pPr marL="1600200" indent="-228600" algn="l" rtl="0" eaLnBrk="1" fontAlgn="base" hangingPunct="1">
              <a:spcBef>
                <a:spcPct val="20000"/>
              </a:spcBef>
              <a:spcAft>
                <a:spcPct val="0"/>
              </a:spcAft>
              <a:buChar char="–"/>
              <a:defRPr sz="2000">
                <a:solidFill>
                  <a:schemeClr val="accent2"/>
                </a:solidFill>
                <a:latin typeface="Arial" pitchFamily="34" charset="0"/>
                <a:cs typeface="Arial" pitchFamily="34" charset="0"/>
              </a:defRPr>
            </a:lvl4pPr>
            <a:lvl5pPr marL="2057400" indent="-228600" algn="l" rtl="0" eaLnBrk="1" fontAlgn="base" hangingPunct="1">
              <a:spcBef>
                <a:spcPct val="20000"/>
              </a:spcBef>
              <a:spcAft>
                <a:spcPct val="0"/>
              </a:spcAft>
              <a:buChar char="»"/>
              <a:defRPr sz="2000">
                <a:solidFill>
                  <a:schemeClr val="accent2"/>
                </a:solidFill>
                <a:latin typeface="Arial" pitchFamily="34" charset="0"/>
                <a:cs typeface="Arial" pitchFamily="34" charset="0"/>
              </a:defRPr>
            </a:lvl5pPr>
            <a:lvl6pPr marL="2514600" indent="-228600" algn="l" rtl="0" eaLnBrk="1" fontAlgn="base" hangingPunct="1">
              <a:spcBef>
                <a:spcPct val="20000"/>
              </a:spcBef>
              <a:spcAft>
                <a:spcPct val="0"/>
              </a:spcAft>
              <a:buChar char="»"/>
              <a:defRPr sz="2000">
                <a:solidFill>
                  <a:schemeClr val="accent2"/>
                </a:solidFill>
                <a:latin typeface="+mn-lt"/>
                <a:cs typeface="+mn-cs"/>
              </a:defRPr>
            </a:lvl6pPr>
            <a:lvl7pPr marL="2971800" indent="-228600" algn="l" rtl="0" eaLnBrk="1" fontAlgn="base" hangingPunct="1">
              <a:spcBef>
                <a:spcPct val="20000"/>
              </a:spcBef>
              <a:spcAft>
                <a:spcPct val="0"/>
              </a:spcAft>
              <a:buChar char="»"/>
              <a:defRPr sz="2000">
                <a:solidFill>
                  <a:schemeClr val="accent2"/>
                </a:solidFill>
                <a:latin typeface="+mn-lt"/>
                <a:cs typeface="+mn-cs"/>
              </a:defRPr>
            </a:lvl7pPr>
            <a:lvl8pPr marL="3429000" indent="-228600" algn="l" rtl="0" eaLnBrk="1" fontAlgn="base" hangingPunct="1">
              <a:spcBef>
                <a:spcPct val="20000"/>
              </a:spcBef>
              <a:spcAft>
                <a:spcPct val="0"/>
              </a:spcAft>
              <a:buChar char="»"/>
              <a:defRPr sz="2000">
                <a:solidFill>
                  <a:schemeClr val="accent2"/>
                </a:solidFill>
                <a:latin typeface="+mn-lt"/>
                <a:cs typeface="+mn-cs"/>
              </a:defRPr>
            </a:lvl8pPr>
            <a:lvl9pPr marL="3886200" indent="-228600" algn="l" rtl="0" eaLnBrk="1" fontAlgn="base" hangingPunct="1">
              <a:spcBef>
                <a:spcPct val="20000"/>
              </a:spcBef>
              <a:spcAft>
                <a:spcPct val="0"/>
              </a:spcAft>
              <a:buChar char="»"/>
              <a:defRPr sz="2000">
                <a:solidFill>
                  <a:schemeClr val="accent2"/>
                </a:solidFill>
                <a:latin typeface="+mn-lt"/>
                <a:cs typeface="+mn-cs"/>
              </a:defRPr>
            </a:lvl9pPr>
          </a:lstStyle>
          <a:p>
            <a:pPr marL="0" indent="0" algn="ctr">
              <a:buNone/>
            </a:pPr>
            <a:r>
              <a:rPr lang="en-US" b="0" u="none" kern="0" dirty="0"/>
              <a:t>How to Visualize </a:t>
            </a:r>
            <a:br>
              <a:rPr lang="en-US" b="0" u="none" kern="0" dirty="0"/>
            </a:br>
            <a:r>
              <a:rPr lang="en-US" b="0" u="none" kern="0" dirty="0"/>
              <a:t>Economic Significance</a:t>
            </a:r>
          </a:p>
          <a:p>
            <a:pPr marL="0" indent="0">
              <a:buNone/>
            </a:pPr>
            <a:endParaRPr lang="en-US" b="0" u="none" kern="0" dirty="0"/>
          </a:p>
          <a:p>
            <a:r>
              <a:rPr lang="en-US" b="0" u="none" kern="0" dirty="0"/>
              <a:t>Can’t look at usual inter-quartile shifts with 6 exposures</a:t>
            </a:r>
          </a:p>
          <a:p>
            <a:endParaRPr lang="en-US" b="0" u="none" kern="0" dirty="0"/>
          </a:p>
          <a:p>
            <a:r>
              <a:rPr lang="en-US" b="0" u="none" kern="0" dirty="0"/>
              <a:t>Instead, construct </a:t>
            </a:r>
            <a:r>
              <a:rPr lang="en-US" b="0" u="none" kern="0" dirty="0">
                <a:solidFill>
                  <a:srgbClr val="00B0F0"/>
                </a:solidFill>
              </a:rPr>
              <a:t>county-industry predicted relative earnings </a:t>
            </a:r>
            <a:r>
              <a:rPr lang="en-US" b="0" u="none" kern="0" dirty="0"/>
              <a:t>using DID coefficients x county and industry exposures </a:t>
            </a:r>
            <a:endParaRPr lang="en-US" b="0" u="none" kern="0" dirty="0">
              <a:solidFill>
                <a:schemeClr val="accent6"/>
              </a:solidFill>
            </a:endParaRPr>
          </a:p>
        </p:txBody>
      </p:sp>
      <p:sp>
        <p:nvSpPr>
          <p:cNvPr id="4" name="Rectangle 3">
            <a:extLst>
              <a:ext uri="{FF2B5EF4-FFF2-40B4-BE49-F238E27FC236}">
                <a16:creationId xmlns:a16="http://schemas.microsoft.com/office/drawing/2014/main" id="{529565D7-493D-4DFE-A258-06EAFF8E112B}"/>
              </a:ext>
            </a:extLst>
          </p:cNvPr>
          <p:cNvSpPr/>
          <p:nvPr/>
        </p:nvSpPr>
        <p:spPr bwMode="auto">
          <a:xfrm>
            <a:off x="2759149" y="1275907"/>
            <a:ext cx="807012" cy="2066158"/>
          </a:xfrm>
          <a:prstGeom prst="rect">
            <a:avLst/>
          </a:prstGeom>
          <a:noFill/>
          <a:ln w="28575" cap="flat" cmpd="sng" algn="ctr">
            <a:solidFill>
              <a:srgbClr val="DA82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47" name="Rectangle 46">
            <a:extLst>
              <a:ext uri="{FF2B5EF4-FFF2-40B4-BE49-F238E27FC236}">
                <a16:creationId xmlns:a16="http://schemas.microsoft.com/office/drawing/2014/main" id="{81D3A93E-6EAA-42FE-B205-9AFE3344ADD3}"/>
              </a:ext>
            </a:extLst>
          </p:cNvPr>
          <p:cNvSpPr/>
          <p:nvPr/>
        </p:nvSpPr>
        <p:spPr bwMode="auto">
          <a:xfrm>
            <a:off x="5378312" y="4331003"/>
            <a:ext cx="219730" cy="964011"/>
          </a:xfrm>
          <a:prstGeom prst="rect">
            <a:avLst/>
          </a:prstGeom>
          <a:noFill/>
          <a:ln w="28575" cap="flat" cmpd="sng" algn="ctr">
            <a:solidFill>
              <a:srgbClr val="DA82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48" name="TextBox 47">
            <a:extLst>
              <a:ext uri="{FF2B5EF4-FFF2-40B4-BE49-F238E27FC236}">
                <a16:creationId xmlns:a16="http://schemas.microsoft.com/office/drawing/2014/main" id="{B49901BF-AD50-4A63-BD47-9FB4FBEC9C76}"/>
              </a:ext>
            </a:extLst>
          </p:cNvPr>
          <p:cNvSpPr txBox="1"/>
          <p:nvPr/>
        </p:nvSpPr>
        <p:spPr>
          <a:xfrm>
            <a:off x="5698010" y="4556786"/>
            <a:ext cx="2961067" cy="369332"/>
          </a:xfrm>
          <a:prstGeom prst="rect">
            <a:avLst/>
          </a:prstGeom>
          <a:noFill/>
        </p:spPr>
        <p:txBody>
          <a:bodyPr wrap="none" rtlCol="0">
            <a:spAutoFit/>
          </a:bodyPr>
          <a:lstStyle/>
          <a:p>
            <a:pPr algn="just"/>
            <a:r>
              <a:rPr lang="en-US" sz="1800" b="0" u="none" dirty="0">
                <a:latin typeface="Arial" pitchFamily="34" charset="0"/>
                <a:cs typeface="Arial" pitchFamily="34" charset="0"/>
              </a:rPr>
              <a:t>x</a:t>
            </a:r>
            <a:r>
              <a:rPr lang="en-US" sz="1800" b="0" u="none" dirty="0">
                <a:solidFill>
                  <a:srgbClr val="DA8200"/>
                </a:solidFill>
                <a:latin typeface="Arial" pitchFamily="34" charset="0"/>
                <a:cs typeface="Arial" pitchFamily="34" charset="0"/>
              </a:rPr>
              <a:t> Gaps </a:t>
            </a:r>
            <a:r>
              <a:rPr lang="en-US" sz="1800" b="0" u="none" dirty="0">
                <a:latin typeface="Arial" pitchFamily="34" charset="0"/>
                <a:cs typeface="Arial" pitchFamily="34" charset="0"/>
              </a:rPr>
              <a:t>=</a:t>
            </a:r>
            <a:r>
              <a:rPr lang="en-US" sz="1800" b="0" u="none" dirty="0">
                <a:solidFill>
                  <a:srgbClr val="DA8200"/>
                </a:solidFill>
                <a:latin typeface="Arial" pitchFamily="34" charset="0"/>
                <a:cs typeface="Arial" pitchFamily="34" charset="0"/>
              </a:rPr>
              <a:t> Predicted Growth</a:t>
            </a:r>
          </a:p>
        </p:txBody>
      </p:sp>
      <p:sp>
        <p:nvSpPr>
          <p:cNvPr id="9" name="Freeform: Shape 8">
            <a:extLst>
              <a:ext uri="{FF2B5EF4-FFF2-40B4-BE49-F238E27FC236}">
                <a16:creationId xmlns:a16="http://schemas.microsoft.com/office/drawing/2014/main" id="{93D46CD0-C0D7-436B-A967-8370DBD5F531}"/>
              </a:ext>
            </a:extLst>
          </p:cNvPr>
          <p:cNvSpPr/>
          <p:nvPr/>
        </p:nvSpPr>
        <p:spPr bwMode="auto">
          <a:xfrm>
            <a:off x="3622983" y="2243470"/>
            <a:ext cx="1594884" cy="2541181"/>
          </a:xfrm>
          <a:custGeom>
            <a:avLst/>
            <a:gdLst>
              <a:gd name="connsiteX0" fmla="*/ 0 w 1594884"/>
              <a:gd name="connsiteY0" fmla="*/ 0 h 2541181"/>
              <a:gd name="connsiteX1" fmla="*/ 637954 w 1594884"/>
              <a:gd name="connsiteY1" fmla="*/ 2036135 h 2541181"/>
              <a:gd name="connsiteX2" fmla="*/ 1594884 w 1594884"/>
              <a:gd name="connsiteY2" fmla="*/ 2541181 h 2541181"/>
            </a:gdLst>
            <a:ahLst/>
            <a:cxnLst>
              <a:cxn ang="0">
                <a:pos x="connsiteX0" y="connsiteY0"/>
              </a:cxn>
              <a:cxn ang="0">
                <a:pos x="connsiteX1" y="connsiteY1"/>
              </a:cxn>
              <a:cxn ang="0">
                <a:pos x="connsiteX2" y="connsiteY2"/>
              </a:cxn>
            </a:cxnLst>
            <a:rect l="l" t="t" r="r" b="b"/>
            <a:pathLst>
              <a:path w="1594884" h="2541181">
                <a:moveTo>
                  <a:pt x="0" y="0"/>
                </a:moveTo>
                <a:cubicBezTo>
                  <a:pt x="186070" y="806302"/>
                  <a:pt x="372140" y="1612605"/>
                  <a:pt x="637954" y="2036135"/>
                </a:cubicBezTo>
                <a:cubicBezTo>
                  <a:pt x="903768" y="2459665"/>
                  <a:pt x="1249326" y="2500423"/>
                  <a:pt x="1594884" y="2541181"/>
                </a:cubicBezTo>
              </a:path>
            </a:pathLst>
          </a:custGeom>
          <a:noFill/>
          <a:ln w="9525" cap="flat" cmpd="sng" algn="ctr">
            <a:solidFill>
              <a:srgbClr val="DA8200"/>
            </a:solidFill>
            <a:prstDash val="solid"/>
            <a:round/>
            <a:headEnd type="none" w="med" len="med"/>
            <a:tailEnd type="triangle" w="med" len="med"/>
          </a:ln>
          <a:effectLst/>
        </p:spPr>
        <p:txBody>
          <a:bodyPr rtlCol="0" anchor="ctr"/>
          <a:lstStyle/>
          <a:p>
            <a:pPr algn="ctr"/>
            <a:endParaRPr lang="en-US"/>
          </a:p>
        </p:txBody>
      </p:sp>
    </p:spTree>
    <p:extLst>
      <p:ext uri="{BB962C8B-B14F-4D97-AF65-F5344CB8AC3E}">
        <p14:creationId xmlns:p14="http://schemas.microsoft.com/office/powerpoint/2010/main" val="36314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uiExpand="1" build="p"/>
      <p:bldP spid="4" grpId="0" animBg="1"/>
      <p:bldP spid="47" grpId="0" animBg="1"/>
      <p:bldP spid="48" grpId="0"/>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D6102-55C4-4089-B247-198481C5E6BD}"/>
              </a:ext>
            </a:extLst>
          </p:cNvPr>
          <p:cNvSpPr>
            <a:spLocks noGrp="1"/>
          </p:cNvSpPr>
          <p:nvPr>
            <p:ph type="title"/>
          </p:nvPr>
        </p:nvSpPr>
        <p:spPr/>
        <p:txBody>
          <a:bodyPr/>
          <a:lstStyle/>
          <a:p>
            <a:r>
              <a:rPr lang="en-US" b="0" u="none" kern="0" dirty="0"/>
              <a:t>Visualizing Economic Significance</a:t>
            </a:r>
            <a:br>
              <a:rPr lang="en-US" b="0" u="none" kern="0" dirty="0"/>
            </a:br>
            <a:r>
              <a:rPr lang="en-US" sz="1400" dirty="0"/>
              <a:t>Mixed-Tenure NM Workers</a:t>
            </a:r>
            <a:endParaRPr lang="en-US" dirty="0"/>
          </a:p>
        </p:txBody>
      </p:sp>
      <p:sp>
        <p:nvSpPr>
          <p:cNvPr id="3" name="Slide Number Placeholder 2">
            <a:extLst>
              <a:ext uri="{FF2B5EF4-FFF2-40B4-BE49-F238E27FC236}">
                <a16:creationId xmlns:a16="http://schemas.microsoft.com/office/drawing/2014/main" id="{0BCC6B3D-3FA3-41B7-AC79-008099F9E9C3}"/>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36</a:t>
            </a:fld>
            <a:endParaRPr lang="en-GB" dirty="0"/>
          </a:p>
        </p:txBody>
      </p:sp>
      <p:pic>
        <p:nvPicPr>
          <p:cNvPr id="4" name="Picture 3">
            <a:extLst>
              <a:ext uri="{FF2B5EF4-FFF2-40B4-BE49-F238E27FC236}">
                <a16:creationId xmlns:a16="http://schemas.microsoft.com/office/drawing/2014/main" id="{18B144C0-45E2-4197-B8E0-4A43C8ACB9E9}"/>
              </a:ext>
            </a:extLst>
          </p:cNvPr>
          <p:cNvPicPr>
            <a:picLocks noChangeAspect="1"/>
          </p:cNvPicPr>
          <p:nvPr/>
        </p:nvPicPr>
        <p:blipFill rotWithShape="1">
          <a:blip r:embed="rId2"/>
          <a:srcRect l="33951" t="33937" r="53276" b="46965"/>
          <a:stretch/>
        </p:blipFill>
        <p:spPr>
          <a:xfrm>
            <a:off x="489097" y="1679944"/>
            <a:ext cx="4678325" cy="4197447"/>
          </a:xfrm>
          <a:prstGeom prst="rect">
            <a:avLst/>
          </a:prstGeom>
          <a:ln>
            <a:noFill/>
          </a:ln>
        </p:spPr>
      </p:pic>
      <p:sp>
        <p:nvSpPr>
          <p:cNvPr id="5" name="TextBox 4">
            <a:extLst>
              <a:ext uri="{FF2B5EF4-FFF2-40B4-BE49-F238E27FC236}">
                <a16:creationId xmlns:a16="http://schemas.microsoft.com/office/drawing/2014/main" id="{140C0AB0-4885-4307-8875-009D1E71F4CE}"/>
              </a:ext>
            </a:extLst>
          </p:cNvPr>
          <p:cNvSpPr txBox="1"/>
          <p:nvPr/>
        </p:nvSpPr>
        <p:spPr>
          <a:xfrm>
            <a:off x="5481587" y="4258227"/>
            <a:ext cx="1647415" cy="1323439"/>
          </a:xfrm>
          <a:prstGeom prst="rect">
            <a:avLst/>
          </a:prstGeom>
          <a:noFill/>
        </p:spPr>
        <p:txBody>
          <a:bodyPr wrap="square" rtlCol="0">
            <a:spAutoFit/>
          </a:bodyPr>
          <a:lstStyle/>
          <a:p>
            <a:pPr algn="ctr"/>
            <a:r>
              <a:rPr lang="en-US" sz="1600" b="0" u="none" dirty="0">
                <a:latin typeface="Arial" pitchFamily="34" charset="0"/>
                <a:cs typeface="Arial" pitchFamily="34" charset="0"/>
              </a:rPr>
              <a:t>Each point is a different county-industry relative income growth prediction</a:t>
            </a:r>
          </a:p>
        </p:txBody>
      </p:sp>
      <p:sp>
        <p:nvSpPr>
          <p:cNvPr id="9" name="TextBox 8">
            <a:extLst>
              <a:ext uri="{FF2B5EF4-FFF2-40B4-BE49-F238E27FC236}">
                <a16:creationId xmlns:a16="http://schemas.microsoft.com/office/drawing/2014/main" id="{5DBE88B1-16A1-4CDD-8104-39AAB265C681}"/>
              </a:ext>
            </a:extLst>
          </p:cNvPr>
          <p:cNvSpPr txBox="1"/>
          <p:nvPr/>
        </p:nvSpPr>
        <p:spPr>
          <a:xfrm>
            <a:off x="4086457" y="3188908"/>
            <a:ext cx="1042663" cy="338554"/>
          </a:xfrm>
          <a:prstGeom prst="rect">
            <a:avLst/>
          </a:prstGeom>
          <a:noFill/>
        </p:spPr>
        <p:txBody>
          <a:bodyPr wrap="square" rtlCol="0">
            <a:spAutoFit/>
          </a:bodyPr>
          <a:lstStyle/>
          <a:p>
            <a:pPr algn="ctr"/>
            <a:r>
              <a:rPr lang="en-US" sz="1600" b="0" u="none" dirty="0" err="1">
                <a:solidFill>
                  <a:srgbClr val="FF9900"/>
                </a:solidFill>
                <a:latin typeface="Arial" pitchFamily="34" charset="0"/>
                <a:cs typeface="Arial" pitchFamily="34" charset="0"/>
              </a:rPr>
              <a:t>Own+IO</a:t>
            </a:r>
            <a:endParaRPr lang="en-US" sz="1600" b="0" u="none"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DAB3ECC7-A362-4760-84FA-8C80D3E9DF71}"/>
              </a:ext>
            </a:extLst>
          </p:cNvPr>
          <p:cNvSpPr txBox="1"/>
          <p:nvPr/>
        </p:nvSpPr>
        <p:spPr>
          <a:xfrm>
            <a:off x="2655156" y="3295030"/>
            <a:ext cx="718981" cy="584775"/>
          </a:xfrm>
          <a:prstGeom prst="rect">
            <a:avLst/>
          </a:prstGeom>
          <a:noFill/>
        </p:spPr>
        <p:txBody>
          <a:bodyPr wrap="square" rtlCol="0">
            <a:spAutoFit/>
          </a:bodyPr>
          <a:lstStyle/>
          <a:p>
            <a:pPr algn="ctr"/>
            <a:r>
              <a:rPr lang="en-US" sz="1600" b="0" u="none" dirty="0">
                <a:solidFill>
                  <a:srgbClr val="0000FF"/>
                </a:solidFill>
                <a:latin typeface="Arial" pitchFamily="34" charset="0"/>
                <a:cs typeface="Arial" pitchFamily="34" charset="0"/>
              </a:rPr>
              <a:t>Own Only</a:t>
            </a:r>
          </a:p>
        </p:txBody>
      </p:sp>
      <p:sp>
        <p:nvSpPr>
          <p:cNvPr id="11" name="Rectangle 10">
            <a:extLst>
              <a:ext uri="{FF2B5EF4-FFF2-40B4-BE49-F238E27FC236}">
                <a16:creationId xmlns:a16="http://schemas.microsoft.com/office/drawing/2014/main" id="{B6895B57-9A5B-40A2-AF3F-6904F3F24B9B}"/>
              </a:ext>
            </a:extLst>
          </p:cNvPr>
          <p:cNvSpPr/>
          <p:nvPr/>
        </p:nvSpPr>
        <p:spPr bwMode="auto">
          <a:xfrm>
            <a:off x="1361827" y="2576038"/>
            <a:ext cx="1742880" cy="51272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5" name="TextBox 14">
            <a:extLst>
              <a:ext uri="{FF2B5EF4-FFF2-40B4-BE49-F238E27FC236}">
                <a16:creationId xmlns:a16="http://schemas.microsoft.com/office/drawing/2014/main" id="{B4236035-A43D-4564-A501-B7A924D99AA1}"/>
              </a:ext>
            </a:extLst>
          </p:cNvPr>
          <p:cNvSpPr txBox="1"/>
          <p:nvPr/>
        </p:nvSpPr>
        <p:spPr>
          <a:xfrm>
            <a:off x="5476774" y="1965811"/>
            <a:ext cx="2446167" cy="1815882"/>
          </a:xfrm>
          <a:prstGeom prst="rect">
            <a:avLst/>
          </a:prstGeom>
          <a:noFill/>
        </p:spPr>
        <p:txBody>
          <a:bodyPr wrap="square" rtlCol="0">
            <a:spAutoFit/>
          </a:bodyPr>
          <a:lstStyle/>
          <a:p>
            <a:r>
              <a:rPr lang="en-US" sz="1600" b="0" u="none" dirty="0">
                <a:solidFill>
                  <a:srgbClr val="0000FF"/>
                </a:solidFill>
                <a:latin typeface="Arial" pitchFamily="34" charset="0"/>
                <a:cs typeface="Arial" pitchFamily="34" charset="0"/>
              </a:rPr>
              <a:t>For NM workers, ignoring up- and downstream exposure in “Own Only” leads to</a:t>
            </a:r>
            <a:r>
              <a:rPr lang="en-US" sz="1600" b="0" dirty="0">
                <a:solidFill>
                  <a:srgbClr val="0000FF"/>
                </a:solidFill>
                <a:latin typeface="Arial" pitchFamily="34" charset="0"/>
                <a:cs typeface="Arial" pitchFamily="34" charset="0"/>
              </a:rPr>
              <a:t> under-estimation of relative income gains</a:t>
            </a:r>
          </a:p>
          <a:p>
            <a:endParaRPr lang="en-US" sz="1600" b="0" u="none" dirty="0">
              <a:solidFill>
                <a:srgbClr val="0000FF"/>
              </a:solidFill>
              <a:latin typeface="Arial" pitchFamily="34" charset="0"/>
              <a:cs typeface="Arial" pitchFamily="34" charset="0"/>
            </a:endParaRPr>
          </a:p>
        </p:txBody>
      </p:sp>
      <p:sp>
        <p:nvSpPr>
          <p:cNvPr id="18" name="Freeform: Shape 17">
            <a:extLst>
              <a:ext uri="{FF2B5EF4-FFF2-40B4-BE49-F238E27FC236}">
                <a16:creationId xmlns:a16="http://schemas.microsoft.com/office/drawing/2014/main" id="{5A2B795A-44BA-43DB-BCC7-4C09A0257B33}"/>
              </a:ext>
            </a:extLst>
          </p:cNvPr>
          <p:cNvSpPr/>
          <p:nvPr/>
        </p:nvSpPr>
        <p:spPr bwMode="auto">
          <a:xfrm>
            <a:off x="3718930" y="2347332"/>
            <a:ext cx="1600200" cy="529683"/>
          </a:xfrm>
          <a:custGeom>
            <a:avLst/>
            <a:gdLst>
              <a:gd name="connsiteX0" fmla="*/ 1405054 w 1405054"/>
              <a:gd name="connsiteY0" fmla="*/ 0 h 529683"/>
              <a:gd name="connsiteX1" fmla="*/ 412595 w 1405054"/>
              <a:gd name="connsiteY1" fmla="*/ 128239 h 529683"/>
              <a:gd name="connsiteX2" fmla="*/ 0 w 1405054"/>
              <a:gd name="connsiteY2" fmla="*/ 529683 h 529683"/>
            </a:gdLst>
            <a:ahLst/>
            <a:cxnLst>
              <a:cxn ang="0">
                <a:pos x="connsiteX0" y="connsiteY0"/>
              </a:cxn>
              <a:cxn ang="0">
                <a:pos x="connsiteX1" y="connsiteY1"/>
              </a:cxn>
              <a:cxn ang="0">
                <a:pos x="connsiteX2" y="connsiteY2"/>
              </a:cxn>
            </a:cxnLst>
            <a:rect l="l" t="t" r="r" b="b"/>
            <a:pathLst>
              <a:path w="1405054" h="529683">
                <a:moveTo>
                  <a:pt x="1405054" y="0"/>
                </a:moveTo>
                <a:cubicBezTo>
                  <a:pt x="1025912" y="19979"/>
                  <a:pt x="646771" y="39959"/>
                  <a:pt x="412595" y="128239"/>
                </a:cubicBezTo>
                <a:cubicBezTo>
                  <a:pt x="178419" y="216519"/>
                  <a:pt x="89209" y="373101"/>
                  <a:pt x="0" y="529683"/>
                </a:cubicBezTo>
              </a:path>
            </a:pathLst>
          </a:custGeom>
          <a:noFill/>
          <a:ln w="9525" cap="flat" cmpd="sng" algn="ctr">
            <a:solidFill>
              <a:srgbClr val="0000FF"/>
            </a:solidFill>
            <a:prstDash val="solid"/>
            <a:round/>
            <a:headEnd type="none" w="med" len="med"/>
            <a:tailEnd type="triangle" w="med" len="med"/>
          </a:ln>
          <a:effectLst/>
        </p:spPr>
        <p:txBody>
          <a:bodyPr rtlCol="0" anchor="ctr"/>
          <a:lstStyle/>
          <a:p>
            <a:pPr algn="ctr"/>
            <a:endParaRPr lang="en-US"/>
          </a:p>
        </p:txBody>
      </p:sp>
      <p:sp>
        <p:nvSpPr>
          <p:cNvPr id="20" name="Freeform: Shape 19">
            <a:extLst>
              <a:ext uri="{FF2B5EF4-FFF2-40B4-BE49-F238E27FC236}">
                <a16:creationId xmlns:a16="http://schemas.microsoft.com/office/drawing/2014/main" id="{187055BD-ABDF-43A0-9059-E8712721288A}"/>
              </a:ext>
            </a:extLst>
          </p:cNvPr>
          <p:cNvSpPr/>
          <p:nvPr/>
        </p:nvSpPr>
        <p:spPr bwMode="auto">
          <a:xfrm>
            <a:off x="4056380" y="2341880"/>
            <a:ext cx="1257300" cy="947420"/>
          </a:xfrm>
          <a:custGeom>
            <a:avLst/>
            <a:gdLst>
              <a:gd name="connsiteX0" fmla="*/ 1257300 w 1257300"/>
              <a:gd name="connsiteY0" fmla="*/ 0 h 947420"/>
              <a:gd name="connsiteX1" fmla="*/ 365760 w 1257300"/>
              <a:gd name="connsiteY1" fmla="*/ 317500 h 947420"/>
              <a:gd name="connsiteX2" fmla="*/ 0 w 1257300"/>
              <a:gd name="connsiteY2" fmla="*/ 947420 h 947420"/>
            </a:gdLst>
            <a:ahLst/>
            <a:cxnLst>
              <a:cxn ang="0">
                <a:pos x="connsiteX0" y="connsiteY0"/>
              </a:cxn>
              <a:cxn ang="0">
                <a:pos x="connsiteX1" y="connsiteY1"/>
              </a:cxn>
              <a:cxn ang="0">
                <a:pos x="connsiteX2" y="connsiteY2"/>
              </a:cxn>
            </a:cxnLst>
            <a:rect l="l" t="t" r="r" b="b"/>
            <a:pathLst>
              <a:path w="1257300" h="947420">
                <a:moveTo>
                  <a:pt x="1257300" y="0"/>
                </a:moveTo>
                <a:cubicBezTo>
                  <a:pt x="916305" y="79798"/>
                  <a:pt x="575310" y="159597"/>
                  <a:pt x="365760" y="317500"/>
                </a:cubicBezTo>
                <a:cubicBezTo>
                  <a:pt x="156210" y="475403"/>
                  <a:pt x="78105" y="711411"/>
                  <a:pt x="0" y="947420"/>
                </a:cubicBezTo>
              </a:path>
            </a:pathLst>
          </a:custGeom>
          <a:noFill/>
          <a:ln w="9525" cap="flat" cmpd="sng" algn="ctr">
            <a:solidFill>
              <a:srgbClr val="DA8200"/>
            </a:solidFill>
            <a:prstDash val="solid"/>
            <a:round/>
            <a:headEnd type="none" w="med" len="med"/>
            <a:tailEnd type="triangle" w="med" len="med"/>
          </a:ln>
          <a:effectLst/>
        </p:spPr>
        <p:txBody>
          <a:bodyPr rtlCol="0" anchor="ctr"/>
          <a:lstStyle/>
          <a:p>
            <a:pPr algn="ctr"/>
            <a:endParaRPr lang="en-US"/>
          </a:p>
        </p:txBody>
      </p:sp>
      <p:sp>
        <p:nvSpPr>
          <p:cNvPr id="21" name="Rectangle 20">
            <a:extLst>
              <a:ext uri="{FF2B5EF4-FFF2-40B4-BE49-F238E27FC236}">
                <a16:creationId xmlns:a16="http://schemas.microsoft.com/office/drawing/2014/main" id="{D8410A89-E058-4C18-83E0-D40346746F56}"/>
              </a:ext>
            </a:extLst>
          </p:cNvPr>
          <p:cNvSpPr/>
          <p:nvPr/>
        </p:nvSpPr>
        <p:spPr bwMode="auto">
          <a:xfrm>
            <a:off x="1110945" y="1624474"/>
            <a:ext cx="4214120" cy="67149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b="0" u="none" dirty="0">
                <a:latin typeface="Arial" panose="020B0604020202020204" pitchFamily="34" charset="0"/>
                <a:cs typeface="Arial" panose="020B0604020202020204" pitchFamily="34" charset="0"/>
              </a:rPr>
              <a:t>Predicted Relative Earnings Growth</a:t>
            </a:r>
          </a:p>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Mixed Tenure NM</a:t>
            </a:r>
          </a:p>
        </p:txBody>
      </p:sp>
      <p:sp>
        <p:nvSpPr>
          <p:cNvPr id="22" name="Arc 21">
            <a:extLst>
              <a:ext uri="{FF2B5EF4-FFF2-40B4-BE49-F238E27FC236}">
                <a16:creationId xmlns:a16="http://schemas.microsoft.com/office/drawing/2014/main" id="{E83B8BE4-B2D6-41C7-A26D-0090EC1BC6D6}"/>
              </a:ext>
            </a:extLst>
          </p:cNvPr>
          <p:cNvSpPr/>
          <p:nvPr/>
        </p:nvSpPr>
        <p:spPr bwMode="auto">
          <a:xfrm>
            <a:off x="5575610" y="4258227"/>
            <a:ext cx="45719" cy="45719"/>
          </a:xfrm>
          <a:prstGeom prst="arc">
            <a:avLst/>
          </a:prstGeom>
          <a:solidFill>
            <a:schemeClr val="accent1"/>
          </a:solidFill>
          <a:ln w="9525" cap="flat" cmpd="sng" algn="ctr">
            <a:solidFill>
              <a:srgbClr val="00B050"/>
            </a:solidFill>
            <a:prstDash val="solid"/>
            <a:round/>
            <a:headEnd type="none" w="med" len="med"/>
            <a:tailEnd type="none" w="med" len="med"/>
          </a:ln>
          <a:effectLst/>
        </p:spPr>
        <p:txBody>
          <a:bodyPr rtlCol="0" anchor="ctr"/>
          <a:lstStyle/>
          <a:p>
            <a:pPr algn="ctr"/>
            <a:endParaRPr lang="en-US"/>
          </a:p>
        </p:txBody>
      </p:sp>
      <p:sp>
        <p:nvSpPr>
          <p:cNvPr id="23" name="Freeform: Shape 22">
            <a:extLst>
              <a:ext uri="{FF2B5EF4-FFF2-40B4-BE49-F238E27FC236}">
                <a16:creationId xmlns:a16="http://schemas.microsoft.com/office/drawing/2014/main" id="{D4FA3877-7BCB-4628-A1FF-ADB18BC6CBCA}"/>
              </a:ext>
            </a:extLst>
          </p:cNvPr>
          <p:cNvSpPr/>
          <p:nvPr/>
        </p:nvSpPr>
        <p:spPr bwMode="auto">
          <a:xfrm>
            <a:off x="4432610" y="3963002"/>
            <a:ext cx="1198756" cy="246583"/>
          </a:xfrm>
          <a:custGeom>
            <a:avLst/>
            <a:gdLst>
              <a:gd name="connsiteX0" fmla="*/ 1198756 w 1198756"/>
              <a:gd name="connsiteY0" fmla="*/ 246583 h 246583"/>
              <a:gd name="connsiteX1" fmla="*/ 758283 w 1198756"/>
              <a:gd name="connsiteY1" fmla="*/ 1257 h 246583"/>
              <a:gd name="connsiteX2" fmla="*/ 0 w 1198756"/>
              <a:gd name="connsiteY2" fmla="*/ 168525 h 246583"/>
            </a:gdLst>
            <a:ahLst/>
            <a:cxnLst>
              <a:cxn ang="0">
                <a:pos x="connsiteX0" y="connsiteY0"/>
              </a:cxn>
              <a:cxn ang="0">
                <a:pos x="connsiteX1" y="connsiteY1"/>
              </a:cxn>
              <a:cxn ang="0">
                <a:pos x="connsiteX2" y="connsiteY2"/>
              </a:cxn>
            </a:cxnLst>
            <a:rect l="l" t="t" r="r" b="b"/>
            <a:pathLst>
              <a:path w="1198756" h="246583">
                <a:moveTo>
                  <a:pt x="1198756" y="246583"/>
                </a:moveTo>
                <a:cubicBezTo>
                  <a:pt x="1078416" y="130425"/>
                  <a:pt x="958076" y="14267"/>
                  <a:pt x="758283" y="1257"/>
                </a:cubicBezTo>
                <a:cubicBezTo>
                  <a:pt x="558490" y="-11753"/>
                  <a:pt x="279245" y="78386"/>
                  <a:pt x="0" y="168525"/>
                </a:cubicBezTo>
              </a:path>
            </a:pathLst>
          </a:custGeom>
          <a:noFill/>
          <a:ln w="9525" cap="flat" cmpd="sng" algn="ctr">
            <a:solidFill>
              <a:schemeClr val="tx1"/>
            </a:solidFill>
            <a:prstDash val="solid"/>
            <a:round/>
            <a:headEnd type="none" w="med" len="med"/>
            <a:tailEnd type="triangle" w="med" len="med"/>
          </a:ln>
          <a:effectLst/>
        </p:spPr>
        <p:txBody>
          <a:bodyPr rtlCol="0" anchor="ctr"/>
          <a:lstStyle/>
          <a:p>
            <a:pPr algn="ctr"/>
            <a:endParaRPr lang="en-US"/>
          </a:p>
        </p:txBody>
      </p:sp>
      <p:sp>
        <p:nvSpPr>
          <p:cNvPr id="16" name="TextBox 15">
            <a:extLst>
              <a:ext uri="{FF2B5EF4-FFF2-40B4-BE49-F238E27FC236}">
                <a16:creationId xmlns:a16="http://schemas.microsoft.com/office/drawing/2014/main" id="{CB8B2C5D-6CB7-4EB8-AC86-15BBC69CD57E}"/>
              </a:ext>
            </a:extLst>
          </p:cNvPr>
          <p:cNvSpPr txBox="1"/>
          <p:nvPr/>
        </p:nvSpPr>
        <p:spPr>
          <a:xfrm>
            <a:off x="3749596" y="5636359"/>
            <a:ext cx="1727178" cy="584775"/>
          </a:xfrm>
          <a:prstGeom prst="rect">
            <a:avLst/>
          </a:prstGeom>
          <a:noFill/>
        </p:spPr>
        <p:txBody>
          <a:bodyPr wrap="square" rtlCol="0">
            <a:spAutoFit/>
          </a:bodyPr>
          <a:lstStyle/>
          <a:p>
            <a:pPr algn="ctr"/>
            <a:r>
              <a:rPr lang="en-US" sz="1600" b="0" u="none" dirty="0">
                <a:solidFill>
                  <a:srgbClr val="DA8200"/>
                </a:solidFill>
                <a:latin typeface="Arial" pitchFamily="34" charset="0"/>
                <a:cs typeface="Arial" pitchFamily="34" charset="0"/>
              </a:rPr>
              <a:t>Interquartile shift on previous slide</a:t>
            </a:r>
          </a:p>
        </p:txBody>
      </p:sp>
      <p:cxnSp>
        <p:nvCxnSpPr>
          <p:cNvPr id="7" name="Straight Arrow Connector 6">
            <a:extLst>
              <a:ext uri="{FF2B5EF4-FFF2-40B4-BE49-F238E27FC236}">
                <a16:creationId xmlns:a16="http://schemas.microsoft.com/office/drawing/2014/main" id="{30DFED9D-007F-4675-8156-D4C7C8EF486E}"/>
              </a:ext>
            </a:extLst>
          </p:cNvPr>
          <p:cNvCxnSpPr/>
          <p:nvPr/>
        </p:nvCxnSpPr>
        <p:spPr bwMode="auto">
          <a:xfrm>
            <a:off x="3670247" y="4373989"/>
            <a:ext cx="585441" cy="0"/>
          </a:xfrm>
          <a:prstGeom prst="straightConnector1">
            <a:avLst/>
          </a:prstGeom>
          <a:solidFill>
            <a:schemeClr val="accent1"/>
          </a:solidFill>
          <a:ln w="9525" cap="flat" cmpd="sng" algn="ctr">
            <a:solidFill>
              <a:srgbClr val="DA8200"/>
            </a:solidFill>
            <a:prstDash val="solid"/>
            <a:round/>
            <a:headEnd type="none" w="med" len="med"/>
            <a:tailEnd type="triangle"/>
          </a:ln>
          <a:effectLst/>
        </p:spPr>
      </p:cxnSp>
      <p:sp>
        <p:nvSpPr>
          <p:cNvPr id="8" name="Oval 7">
            <a:extLst>
              <a:ext uri="{FF2B5EF4-FFF2-40B4-BE49-F238E27FC236}">
                <a16:creationId xmlns:a16="http://schemas.microsoft.com/office/drawing/2014/main" id="{5E42BEE7-2ED6-4870-A186-CF3EDA518739}"/>
              </a:ext>
            </a:extLst>
          </p:cNvPr>
          <p:cNvSpPr/>
          <p:nvPr/>
        </p:nvSpPr>
        <p:spPr bwMode="auto">
          <a:xfrm>
            <a:off x="3507878" y="4291246"/>
            <a:ext cx="115358" cy="128354"/>
          </a:xfrm>
          <a:prstGeom prst="ellipse">
            <a:avLst/>
          </a:prstGeom>
          <a:solidFill>
            <a:srgbClr val="DA8200"/>
          </a:solidFill>
          <a:ln w="9525" cap="flat" cmpd="sng" algn="ctr">
            <a:solidFill>
              <a:srgbClr val="DA82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9" name="Oval 18">
            <a:extLst>
              <a:ext uri="{FF2B5EF4-FFF2-40B4-BE49-F238E27FC236}">
                <a16:creationId xmlns:a16="http://schemas.microsoft.com/office/drawing/2014/main" id="{A4EA5BE3-8CFE-4A5B-8AA6-CFFE5FECD940}"/>
              </a:ext>
            </a:extLst>
          </p:cNvPr>
          <p:cNvSpPr/>
          <p:nvPr/>
        </p:nvSpPr>
        <p:spPr bwMode="auto">
          <a:xfrm>
            <a:off x="4306879" y="4309812"/>
            <a:ext cx="115358" cy="128354"/>
          </a:xfrm>
          <a:prstGeom prst="ellipse">
            <a:avLst/>
          </a:prstGeom>
          <a:solidFill>
            <a:srgbClr val="DA8200"/>
          </a:solidFill>
          <a:ln w="9525" cap="flat" cmpd="sng" algn="ctr">
            <a:solidFill>
              <a:srgbClr val="DA82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2" name="Freeform: Shape 11">
            <a:extLst>
              <a:ext uri="{FF2B5EF4-FFF2-40B4-BE49-F238E27FC236}">
                <a16:creationId xmlns:a16="http://schemas.microsoft.com/office/drawing/2014/main" id="{18D768A9-0A3A-45D3-80B8-3D8DCA8216E5}"/>
              </a:ext>
            </a:extLst>
          </p:cNvPr>
          <p:cNvSpPr/>
          <p:nvPr/>
        </p:nvSpPr>
        <p:spPr bwMode="auto">
          <a:xfrm>
            <a:off x="3542275" y="4422808"/>
            <a:ext cx="683216" cy="1198346"/>
          </a:xfrm>
          <a:custGeom>
            <a:avLst/>
            <a:gdLst>
              <a:gd name="connsiteX0" fmla="*/ 683216 w 683216"/>
              <a:gd name="connsiteY0" fmla="*/ 1198346 h 1198346"/>
              <a:gd name="connsiteX1" fmla="*/ 28698 w 683216"/>
              <a:gd name="connsiteY1" fmla="*/ 760396 h 1198346"/>
              <a:gd name="connsiteX2" fmla="*/ 177889 w 683216"/>
              <a:gd name="connsiteY2" fmla="*/ 0 h 1198346"/>
            </a:gdLst>
            <a:ahLst/>
            <a:cxnLst>
              <a:cxn ang="0">
                <a:pos x="connsiteX0" y="connsiteY0"/>
              </a:cxn>
              <a:cxn ang="0">
                <a:pos x="connsiteX1" y="connsiteY1"/>
              </a:cxn>
              <a:cxn ang="0">
                <a:pos x="connsiteX2" y="connsiteY2"/>
              </a:cxn>
            </a:cxnLst>
            <a:rect l="l" t="t" r="r" b="b"/>
            <a:pathLst>
              <a:path w="683216" h="1198346">
                <a:moveTo>
                  <a:pt x="683216" y="1198346"/>
                </a:moveTo>
                <a:cubicBezTo>
                  <a:pt x="398067" y="1079233"/>
                  <a:pt x="112919" y="960120"/>
                  <a:pt x="28698" y="760396"/>
                </a:cubicBezTo>
                <a:cubicBezTo>
                  <a:pt x="-55523" y="560672"/>
                  <a:pt x="61183" y="280336"/>
                  <a:pt x="177889" y="0"/>
                </a:cubicBezTo>
              </a:path>
            </a:pathLst>
          </a:custGeom>
          <a:noFill/>
          <a:ln w="9525" cap="flat" cmpd="sng" algn="ctr">
            <a:solidFill>
              <a:srgbClr val="DA8200"/>
            </a:solidFill>
            <a:prstDash val="solid"/>
            <a:round/>
            <a:headEnd type="none" w="med" len="med"/>
            <a:tailEnd type="none" w="med" len="med"/>
          </a:ln>
          <a:effectLst/>
        </p:spPr>
        <p:txBody>
          <a:bodyPr rtlCol="0" anchor="ctr"/>
          <a:lstStyle/>
          <a:p>
            <a:pPr algn="ctr"/>
            <a:endParaRPr lang="en-US"/>
          </a:p>
        </p:txBody>
      </p:sp>
    </p:spTree>
    <p:extLst>
      <p:ext uri="{BB962C8B-B14F-4D97-AF65-F5344CB8AC3E}">
        <p14:creationId xmlns:p14="http://schemas.microsoft.com/office/powerpoint/2010/main" val="1582367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P spid="18" grpId="0" animBg="1"/>
      <p:bldP spid="20" grpId="0" animBg="1"/>
      <p:bldP spid="22" grpId="0" animBg="1"/>
      <p:bldP spid="23" grpId="0" animBg="1"/>
      <p:bldP spid="16" grpId="0"/>
      <p:bldP spid="8" grpId="0" animBg="1"/>
      <p:bldP spid="19" grpId="0" animBg="1"/>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55EB3-2163-49F8-A80D-B60A87090D3B}"/>
              </a:ext>
            </a:extLst>
          </p:cNvPr>
          <p:cNvSpPr>
            <a:spLocks noGrp="1"/>
          </p:cNvSpPr>
          <p:nvPr>
            <p:ph type="title"/>
          </p:nvPr>
        </p:nvSpPr>
        <p:spPr/>
        <p:txBody>
          <a:bodyPr/>
          <a:lstStyle/>
          <a:p>
            <a:r>
              <a:rPr lang="en-US" b="0" u="none" kern="0" dirty="0"/>
              <a:t>Visualizing Economic Significance</a:t>
            </a:r>
            <a:br>
              <a:rPr lang="en-US" b="0" u="none" kern="0" dirty="0"/>
            </a:br>
            <a:r>
              <a:rPr lang="en-US" sz="1400" dirty="0"/>
              <a:t>NM Workers</a:t>
            </a:r>
            <a:endParaRPr lang="en-US" dirty="0"/>
          </a:p>
        </p:txBody>
      </p:sp>
      <p:sp>
        <p:nvSpPr>
          <p:cNvPr id="3" name="Slide Number Placeholder 2">
            <a:extLst>
              <a:ext uri="{FF2B5EF4-FFF2-40B4-BE49-F238E27FC236}">
                <a16:creationId xmlns:a16="http://schemas.microsoft.com/office/drawing/2014/main" id="{13B1B546-9376-4BED-A374-C340F94A5595}"/>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37</a:t>
            </a:fld>
            <a:endParaRPr lang="en-GB" dirty="0"/>
          </a:p>
        </p:txBody>
      </p:sp>
      <p:grpSp>
        <p:nvGrpSpPr>
          <p:cNvPr id="11" name="Group 10">
            <a:extLst>
              <a:ext uri="{FF2B5EF4-FFF2-40B4-BE49-F238E27FC236}">
                <a16:creationId xmlns:a16="http://schemas.microsoft.com/office/drawing/2014/main" id="{3CCCF027-3904-435A-B2A1-FA490D79E5AA}"/>
              </a:ext>
            </a:extLst>
          </p:cNvPr>
          <p:cNvGrpSpPr>
            <a:grpSpLocks noChangeAspect="1"/>
          </p:cNvGrpSpPr>
          <p:nvPr/>
        </p:nvGrpSpPr>
        <p:grpSpPr>
          <a:xfrm>
            <a:off x="1019484" y="2104599"/>
            <a:ext cx="7105032" cy="2841307"/>
            <a:chOff x="0" y="2649906"/>
            <a:chExt cx="4658627" cy="1862988"/>
          </a:xfrm>
        </p:grpSpPr>
        <p:pic>
          <p:nvPicPr>
            <p:cNvPr id="5" name="Picture 4">
              <a:extLst>
                <a:ext uri="{FF2B5EF4-FFF2-40B4-BE49-F238E27FC236}">
                  <a16:creationId xmlns:a16="http://schemas.microsoft.com/office/drawing/2014/main" id="{0577BF9F-00C8-4012-A5F8-61878D24E2E1}"/>
                </a:ext>
              </a:extLst>
            </p:cNvPr>
            <p:cNvPicPr>
              <a:picLocks noChangeAspect="1"/>
            </p:cNvPicPr>
            <p:nvPr/>
          </p:nvPicPr>
          <p:blipFill rotWithShape="1">
            <a:blip r:embed="rId2"/>
            <a:srcRect l="33583" t="34825" r="39095" b="46965"/>
            <a:stretch/>
          </p:blipFill>
          <p:spPr>
            <a:xfrm>
              <a:off x="0" y="2649906"/>
              <a:ext cx="4658627" cy="1862988"/>
            </a:xfrm>
            <a:prstGeom prst="rect">
              <a:avLst/>
            </a:prstGeom>
          </p:spPr>
        </p:pic>
        <p:sp>
          <p:nvSpPr>
            <p:cNvPr id="6" name="Rectangle 5">
              <a:extLst>
                <a:ext uri="{FF2B5EF4-FFF2-40B4-BE49-F238E27FC236}">
                  <a16:creationId xmlns:a16="http://schemas.microsoft.com/office/drawing/2014/main" id="{F56FB561-CDD8-47EF-B1FF-4594A5D1C58A}"/>
                </a:ext>
              </a:extLst>
            </p:cNvPr>
            <p:cNvSpPr/>
            <p:nvPr/>
          </p:nvSpPr>
          <p:spPr bwMode="auto">
            <a:xfrm>
              <a:off x="420846" y="2951846"/>
              <a:ext cx="775494" cy="29718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GB"/>
              </a:defPPr>
              <a:lvl1pPr algn="l" rtl="0" fontAlgn="base">
                <a:spcBef>
                  <a:spcPct val="0"/>
                </a:spcBef>
                <a:spcAft>
                  <a:spcPct val="0"/>
                </a:spcAft>
                <a:defRPr sz="2000" b="1" u="sng" kern="1200">
                  <a:solidFill>
                    <a:schemeClr val="tx1"/>
                  </a:solidFill>
                  <a:latin typeface="Tahoma" pitchFamily="34" charset="0"/>
                  <a:ea typeface="+mn-ea"/>
                  <a:cs typeface="Arial" charset="0"/>
                </a:defRPr>
              </a:lvl1pPr>
              <a:lvl2pPr marL="457200" algn="l" rtl="0" fontAlgn="base">
                <a:spcBef>
                  <a:spcPct val="0"/>
                </a:spcBef>
                <a:spcAft>
                  <a:spcPct val="0"/>
                </a:spcAft>
                <a:defRPr sz="2000" b="1" u="sng" kern="1200">
                  <a:solidFill>
                    <a:schemeClr val="tx1"/>
                  </a:solidFill>
                  <a:latin typeface="Tahoma" pitchFamily="34" charset="0"/>
                  <a:ea typeface="+mn-ea"/>
                  <a:cs typeface="Arial" charset="0"/>
                </a:defRPr>
              </a:lvl2pPr>
              <a:lvl3pPr marL="914400" algn="l" rtl="0" fontAlgn="base">
                <a:spcBef>
                  <a:spcPct val="0"/>
                </a:spcBef>
                <a:spcAft>
                  <a:spcPct val="0"/>
                </a:spcAft>
                <a:defRPr sz="2000" b="1" u="sng" kern="1200">
                  <a:solidFill>
                    <a:schemeClr val="tx1"/>
                  </a:solidFill>
                  <a:latin typeface="Tahoma" pitchFamily="34" charset="0"/>
                  <a:ea typeface="+mn-ea"/>
                  <a:cs typeface="Arial" charset="0"/>
                </a:defRPr>
              </a:lvl3pPr>
              <a:lvl4pPr marL="1371600" algn="l" rtl="0" fontAlgn="base">
                <a:spcBef>
                  <a:spcPct val="0"/>
                </a:spcBef>
                <a:spcAft>
                  <a:spcPct val="0"/>
                </a:spcAft>
                <a:defRPr sz="2000" b="1" u="sng" kern="1200">
                  <a:solidFill>
                    <a:schemeClr val="tx1"/>
                  </a:solidFill>
                  <a:latin typeface="Tahoma" pitchFamily="34" charset="0"/>
                  <a:ea typeface="+mn-ea"/>
                  <a:cs typeface="Arial" charset="0"/>
                </a:defRPr>
              </a:lvl4pPr>
              <a:lvl5pPr marL="1828800" algn="l" rtl="0" fontAlgn="base">
                <a:spcBef>
                  <a:spcPct val="0"/>
                </a:spcBef>
                <a:spcAft>
                  <a:spcPct val="0"/>
                </a:spcAft>
                <a:defRPr sz="2000" b="1" u="sng" kern="1200">
                  <a:solidFill>
                    <a:schemeClr val="tx1"/>
                  </a:solidFill>
                  <a:latin typeface="Tahoma" pitchFamily="34" charset="0"/>
                  <a:ea typeface="+mn-ea"/>
                  <a:cs typeface="Arial" charset="0"/>
                </a:defRPr>
              </a:lvl5pPr>
              <a:lvl6pPr marL="2286000" algn="l" defTabSz="914400" rtl="0" eaLnBrk="1" latinLnBrk="0" hangingPunct="1">
                <a:defRPr sz="2000" b="1" u="sng" kern="1200">
                  <a:solidFill>
                    <a:schemeClr val="tx1"/>
                  </a:solidFill>
                  <a:latin typeface="Tahoma" pitchFamily="34" charset="0"/>
                  <a:ea typeface="+mn-ea"/>
                  <a:cs typeface="Arial" charset="0"/>
                </a:defRPr>
              </a:lvl6pPr>
              <a:lvl7pPr marL="2743200" algn="l" defTabSz="914400" rtl="0" eaLnBrk="1" latinLnBrk="0" hangingPunct="1">
                <a:defRPr sz="2000" b="1" u="sng" kern="1200">
                  <a:solidFill>
                    <a:schemeClr val="tx1"/>
                  </a:solidFill>
                  <a:latin typeface="Tahoma" pitchFamily="34" charset="0"/>
                  <a:ea typeface="+mn-ea"/>
                  <a:cs typeface="Arial" charset="0"/>
                </a:defRPr>
              </a:lvl7pPr>
              <a:lvl8pPr marL="3200400" algn="l" defTabSz="914400" rtl="0" eaLnBrk="1" latinLnBrk="0" hangingPunct="1">
                <a:defRPr sz="2000" b="1" u="sng" kern="1200">
                  <a:solidFill>
                    <a:schemeClr val="tx1"/>
                  </a:solidFill>
                  <a:latin typeface="Tahoma" pitchFamily="34" charset="0"/>
                  <a:ea typeface="+mn-ea"/>
                  <a:cs typeface="Arial" charset="0"/>
                </a:defRPr>
              </a:lvl8pPr>
              <a:lvl9pPr marL="3657600" algn="l" defTabSz="914400" rtl="0" eaLnBrk="1" latinLnBrk="0" hangingPunct="1">
                <a:defRPr sz="2000" b="1" u="sng" kern="1200">
                  <a:solidFill>
                    <a:schemeClr val="tx1"/>
                  </a:solidFill>
                  <a:latin typeface="Tahoma" pitchFamily="34" charset="0"/>
                  <a:ea typeface="+mn-ea"/>
                  <a:cs typeface="Arial" charset="0"/>
                </a:defRPr>
              </a:lvl9p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7" name="Rectangle 6">
              <a:extLst>
                <a:ext uri="{FF2B5EF4-FFF2-40B4-BE49-F238E27FC236}">
                  <a16:creationId xmlns:a16="http://schemas.microsoft.com/office/drawing/2014/main" id="{47BD6E61-FE59-4E73-93AD-0736ECD15EDD}"/>
                </a:ext>
              </a:extLst>
            </p:cNvPr>
            <p:cNvSpPr/>
            <p:nvPr/>
          </p:nvSpPr>
          <p:spPr bwMode="auto">
            <a:xfrm>
              <a:off x="2752566" y="2906916"/>
              <a:ext cx="661194" cy="29718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GB"/>
              </a:defPPr>
              <a:lvl1pPr algn="l" rtl="0" fontAlgn="base">
                <a:spcBef>
                  <a:spcPct val="0"/>
                </a:spcBef>
                <a:spcAft>
                  <a:spcPct val="0"/>
                </a:spcAft>
                <a:defRPr sz="2000" b="1" u="sng" kern="1200">
                  <a:solidFill>
                    <a:schemeClr val="tx1"/>
                  </a:solidFill>
                  <a:latin typeface="Tahoma" pitchFamily="34" charset="0"/>
                  <a:ea typeface="+mn-ea"/>
                  <a:cs typeface="Arial" charset="0"/>
                </a:defRPr>
              </a:lvl1pPr>
              <a:lvl2pPr marL="457200" algn="l" rtl="0" fontAlgn="base">
                <a:spcBef>
                  <a:spcPct val="0"/>
                </a:spcBef>
                <a:spcAft>
                  <a:spcPct val="0"/>
                </a:spcAft>
                <a:defRPr sz="2000" b="1" u="sng" kern="1200">
                  <a:solidFill>
                    <a:schemeClr val="tx1"/>
                  </a:solidFill>
                  <a:latin typeface="Tahoma" pitchFamily="34" charset="0"/>
                  <a:ea typeface="+mn-ea"/>
                  <a:cs typeface="Arial" charset="0"/>
                </a:defRPr>
              </a:lvl2pPr>
              <a:lvl3pPr marL="914400" algn="l" rtl="0" fontAlgn="base">
                <a:spcBef>
                  <a:spcPct val="0"/>
                </a:spcBef>
                <a:spcAft>
                  <a:spcPct val="0"/>
                </a:spcAft>
                <a:defRPr sz="2000" b="1" u="sng" kern="1200">
                  <a:solidFill>
                    <a:schemeClr val="tx1"/>
                  </a:solidFill>
                  <a:latin typeface="Tahoma" pitchFamily="34" charset="0"/>
                  <a:ea typeface="+mn-ea"/>
                  <a:cs typeface="Arial" charset="0"/>
                </a:defRPr>
              </a:lvl3pPr>
              <a:lvl4pPr marL="1371600" algn="l" rtl="0" fontAlgn="base">
                <a:spcBef>
                  <a:spcPct val="0"/>
                </a:spcBef>
                <a:spcAft>
                  <a:spcPct val="0"/>
                </a:spcAft>
                <a:defRPr sz="2000" b="1" u="sng" kern="1200">
                  <a:solidFill>
                    <a:schemeClr val="tx1"/>
                  </a:solidFill>
                  <a:latin typeface="Tahoma" pitchFamily="34" charset="0"/>
                  <a:ea typeface="+mn-ea"/>
                  <a:cs typeface="Arial" charset="0"/>
                </a:defRPr>
              </a:lvl4pPr>
              <a:lvl5pPr marL="1828800" algn="l" rtl="0" fontAlgn="base">
                <a:spcBef>
                  <a:spcPct val="0"/>
                </a:spcBef>
                <a:spcAft>
                  <a:spcPct val="0"/>
                </a:spcAft>
                <a:defRPr sz="2000" b="1" u="sng" kern="1200">
                  <a:solidFill>
                    <a:schemeClr val="tx1"/>
                  </a:solidFill>
                  <a:latin typeface="Tahoma" pitchFamily="34" charset="0"/>
                  <a:ea typeface="+mn-ea"/>
                  <a:cs typeface="Arial" charset="0"/>
                </a:defRPr>
              </a:lvl5pPr>
              <a:lvl6pPr marL="2286000" algn="l" defTabSz="914400" rtl="0" eaLnBrk="1" latinLnBrk="0" hangingPunct="1">
                <a:defRPr sz="2000" b="1" u="sng" kern="1200">
                  <a:solidFill>
                    <a:schemeClr val="tx1"/>
                  </a:solidFill>
                  <a:latin typeface="Tahoma" pitchFamily="34" charset="0"/>
                  <a:ea typeface="+mn-ea"/>
                  <a:cs typeface="Arial" charset="0"/>
                </a:defRPr>
              </a:lvl6pPr>
              <a:lvl7pPr marL="2743200" algn="l" defTabSz="914400" rtl="0" eaLnBrk="1" latinLnBrk="0" hangingPunct="1">
                <a:defRPr sz="2000" b="1" u="sng" kern="1200">
                  <a:solidFill>
                    <a:schemeClr val="tx1"/>
                  </a:solidFill>
                  <a:latin typeface="Tahoma" pitchFamily="34" charset="0"/>
                  <a:ea typeface="+mn-ea"/>
                  <a:cs typeface="Arial" charset="0"/>
                </a:defRPr>
              </a:lvl7pPr>
              <a:lvl8pPr marL="3200400" algn="l" defTabSz="914400" rtl="0" eaLnBrk="1" latinLnBrk="0" hangingPunct="1">
                <a:defRPr sz="2000" b="1" u="sng" kern="1200">
                  <a:solidFill>
                    <a:schemeClr val="tx1"/>
                  </a:solidFill>
                  <a:latin typeface="Tahoma" pitchFamily="34" charset="0"/>
                  <a:ea typeface="+mn-ea"/>
                  <a:cs typeface="Arial" charset="0"/>
                </a:defRPr>
              </a:lvl8pPr>
              <a:lvl9pPr marL="3657600" algn="l" defTabSz="914400" rtl="0" eaLnBrk="1" latinLnBrk="0" hangingPunct="1">
                <a:defRPr sz="2000" b="1" u="sng" kern="1200">
                  <a:solidFill>
                    <a:schemeClr val="tx1"/>
                  </a:solidFill>
                  <a:latin typeface="Tahoma" pitchFamily="34" charset="0"/>
                  <a:ea typeface="+mn-ea"/>
                  <a:cs typeface="Arial" charset="0"/>
                </a:defRPr>
              </a:lvl9p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grpSp>
      <p:sp>
        <p:nvSpPr>
          <p:cNvPr id="8" name="Rectangle 7">
            <a:extLst>
              <a:ext uri="{FF2B5EF4-FFF2-40B4-BE49-F238E27FC236}">
                <a16:creationId xmlns:a16="http://schemas.microsoft.com/office/drawing/2014/main" id="{38D13911-4119-432D-8E2F-C1EAEF99A43B}"/>
              </a:ext>
            </a:extLst>
          </p:cNvPr>
          <p:cNvSpPr/>
          <p:nvPr/>
        </p:nvSpPr>
        <p:spPr bwMode="auto">
          <a:xfrm>
            <a:off x="5034994" y="2906916"/>
            <a:ext cx="775494" cy="29718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GB"/>
            </a:defPPr>
            <a:lvl1pPr algn="l" rtl="0" fontAlgn="base">
              <a:spcBef>
                <a:spcPct val="0"/>
              </a:spcBef>
              <a:spcAft>
                <a:spcPct val="0"/>
              </a:spcAft>
              <a:defRPr sz="2000" b="1" u="sng" kern="1200">
                <a:solidFill>
                  <a:schemeClr val="tx1"/>
                </a:solidFill>
                <a:latin typeface="Tahoma" pitchFamily="34" charset="0"/>
                <a:ea typeface="+mn-ea"/>
                <a:cs typeface="Arial" charset="0"/>
              </a:defRPr>
            </a:lvl1pPr>
            <a:lvl2pPr marL="457200" algn="l" rtl="0" fontAlgn="base">
              <a:spcBef>
                <a:spcPct val="0"/>
              </a:spcBef>
              <a:spcAft>
                <a:spcPct val="0"/>
              </a:spcAft>
              <a:defRPr sz="2000" b="1" u="sng" kern="1200">
                <a:solidFill>
                  <a:schemeClr val="tx1"/>
                </a:solidFill>
                <a:latin typeface="Tahoma" pitchFamily="34" charset="0"/>
                <a:ea typeface="+mn-ea"/>
                <a:cs typeface="Arial" charset="0"/>
              </a:defRPr>
            </a:lvl2pPr>
            <a:lvl3pPr marL="914400" algn="l" rtl="0" fontAlgn="base">
              <a:spcBef>
                <a:spcPct val="0"/>
              </a:spcBef>
              <a:spcAft>
                <a:spcPct val="0"/>
              </a:spcAft>
              <a:defRPr sz="2000" b="1" u="sng" kern="1200">
                <a:solidFill>
                  <a:schemeClr val="tx1"/>
                </a:solidFill>
                <a:latin typeface="Tahoma" pitchFamily="34" charset="0"/>
                <a:ea typeface="+mn-ea"/>
                <a:cs typeface="Arial" charset="0"/>
              </a:defRPr>
            </a:lvl3pPr>
            <a:lvl4pPr marL="1371600" algn="l" rtl="0" fontAlgn="base">
              <a:spcBef>
                <a:spcPct val="0"/>
              </a:spcBef>
              <a:spcAft>
                <a:spcPct val="0"/>
              </a:spcAft>
              <a:defRPr sz="2000" b="1" u="sng" kern="1200">
                <a:solidFill>
                  <a:schemeClr val="tx1"/>
                </a:solidFill>
                <a:latin typeface="Tahoma" pitchFamily="34" charset="0"/>
                <a:ea typeface="+mn-ea"/>
                <a:cs typeface="Arial" charset="0"/>
              </a:defRPr>
            </a:lvl4pPr>
            <a:lvl5pPr marL="1828800" algn="l" rtl="0" fontAlgn="base">
              <a:spcBef>
                <a:spcPct val="0"/>
              </a:spcBef>
              <a:spcAft>
                <a:spcPct val="0"/>
              </a:spcAft>
              <a:defRPr sz="2000" b="1" u="sng" kern="1200">
                <a:solidFill>
                  <a:schemeClr val="tx1"/>
                </a:solidFill>
                <a:latin typeface="Tahoma" pitchFamily="34" charset="0"/>
                <a:ea typeface="+mn-ea"/>
                <a:cs typeface="Arial" charset="0"/>
              </a:defRPr>
            </a:lvl5pPr>
            <a:lvl6pPr marL="2286000" algn="l" defTabSz="914400" rtl="0" eaLnBrk="1" latinLnBrk="0" hangingPunct="1">
              <a:defRPr sz="2000" b="1" u="sng" kern="1200">
                <a:solidFill>
                  <a:schemeClr val="tx1"/>
                </a:solidFill>
                <a:latin typeface="Tahoma" pitchFamily="34" charset="0"/>
                <a:ea typeface="+mn-ea"/>
                <a:cs typeface="Arial" charset="0"/>
              </a:defRPr>
            </a:lvl6pPr>
            <a:lvl7pPr marL="2743200" algn="l" defTabSz="914400" rtl="0" eaLnBrk="1" latinLnBrk="0" hangingPunct="1">
              <a:defRPr sz="2000" b="1" u="sng" kern="1200">
                <a:solidFill>
                  <a:schemeClr val="tx1"/>
                </a:solidFill>
                <a:latin typeface="Tahoma" pitchFamily="34" charset="0"/>
                <a:ea typeface="+mn-ea"/>
                <a:cs typeface="Arial" charset="0"/>
              </a:defRPr>
            </a:lvl7pPr>
            <a:lvl8pPr marL="3200400" algn="l" defTabSz="914400" rtl="0" eaLnBrk="1" latinLnBrk="0" hangingPunct="1">
              <a:defRPr sz="2000" b="1" u="sng" kern="1200">
                <a:solidFill>
                  <a:schemeClr val="tx1"/>
                </a:solidFill>
                <a:latin typeface="Tahoma" pitchFamily="34" charset="0"/>
                <a:ea typeface="+mn-ea"/>
                <a:cs typeface="Arial" charset="0"/>
              </a:defRPr>
            </a:lvl8pPr>
            <a:lvl9pPr marL="3657600" algn="l" defTabSz="914400" rtl="0" eaLnBrk="1" latinLnBrk="0" hangingPunct="1">
              <a:defRPr sz="2000" b="1" u="sng" kern="1200">
                <a:solidFill>
                  <a:schemeClr val="tx1"/>
                </a:solidFill>
                <a:latin typeface="Tahoma" pitchFamily="34" charset="0"/>
                <a:ea typeface="+mn-ea"/>
                <a:cs typeface="Arial" charset="0"/>
              </a:defRPr>
            </a:lvl9p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9" name="Rectangle 8">
            <a:extLst>
              <a:ext uri="{FF2B5EF4-FFF2-40B4-BE49-F238E27FC236}">
                <a16:creationId xmlns:a16="http://schemas.microsoft.com/office/drawing/2014/main" id="{966A2E2B-C2F3-4A22-8D36-E2BCD04163B5}"/>
              </a:ext>
            </a:extLst>
          </p:cNvPr>
          <p:cNvSpPr/>
          <p:nvPr/>
        </p:nvSpPr>
        <p:spPr bwMode="auto">
          <a:xfrm>
            <a:off x="7332186" y="2906127"/>
            <a:ext cx="775494" cy="29718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GB"/>
            </a:defPPr>
            <a:lvl1pPr algn="l" rtl="0" fontAlgn="base">
              <a:spcBef>
                <a:spcPct val="0"/>
              </a:spcBef>
              <a:spcAft>
                <a:spcPct val="0"/>
              </a:spcAft>
              <a:defRPr sz="2000" b="1" u="sng" kern="1200">
                <a:solidFill>
                  <a:schemeClr val="tx1"/>
                </a:solidFill>
                <a:latin typeface="Tahoma" pitchFamily="34" charset="0"/>
                <a:ea typeface="+mn-ea"/>
                <a:cs typeface="Arial" charset="0"/>
              </a:defRPr>
            </a:lvl1pPr>
            <a:lvl2pPr marL="457200" algn="l" rtl="0" fontAlgn="base">
              <a:spcBef>
                <a:spcPct val="0"/>
              </a:spcBef>
              <a:spcAft>
                <a:spcPct val="0"/>
              </a:spcAft>
              <a:defRPr sz="2000" b="1" u="sng" kern="1200">
                <a:solidFill>
                  <a:schemeClr val="tx1"/>
                </a:solidFill>
                <a:latin typeface="Tahoma" pitchFamily="34" charset="0"/>
                <a:ea typeface="+mn-ea"/>
                <a:cs typeface="Arial" charset="0"/>
              </a:defRPr>
            </a:lvl2pPr>
            <a:lvl3pPr marL="914400" algn="l" rtl="0" fontAlgn="base">
              <a:spcBef>
                <a:spcPct val="0"/>
              </a:spcBef>
              <a:spcAft>
                <a:spcPct val="0"/>
              </a:spcAft>
              <a:defRPr sz="2000" b="1" u="sng" kern="1200">
                <a:solidFill>
                  <a:schemeClr val="tx1"/>
                </a:solidFill>
                <a:latin typeface="Tahoma" pitchFamily="34" charset="0"/>
                <a:ea typeface="+mn-ea"/>
                <a:cs typeface="Arial" charset="0"/>
              </a:defRPr>
            </a:lvl3pPr>
            <a:lvl4pPr marL="1371600" algn="l" rtl="0" fontAlgn="base">
              <a:spcBef>
                <a:spcPct val="0"/>
              </a:spcBef>
              <a:spcAft>
                <a:spcPct val="0"/>
              </a:spcAft>
              <a:defRPr sz="2000" b="1" u="sng" kern="1200">
                <a:solidFill>
                  <a:schemeClr val="tx1"/>
                </a:solidFill>
                <a:latin typeface="Tahoma" pitchFamily="34" charset="0"/>
                <a:ea typeface="+mn-ea"/>
                <a:cs typeface="Arial" charset="0"/>
              </a:defRPr>
            </a:lvl4pPr>
            <a:lvl5pPr marL="1828800" algn="l" rtl="0" fontAlgn="base">
              <a:spcBef>
                <a:spcPct val="0"/>
              </a:spcBef>
              <a:spcAft>
                <a:spcPct val="0"/>
              </a:spcAft>
              <a:defRPr sz="2000" b="1" u="sng" kern="1200">
                <a:solidFill>
                  <a:schemeClr val="tx1"/>
                </a:solidFill>
                <a:latin typeface="Tahoma" pitchFamily="34" charset="0"/>
                <a:ea typeface="+mn-ea"/>
                <a:cs typeface="Arial" charset="0"/>
              </a:defRPr>
            </a:lvl5pPr>
            <a:lvl6pPr marL="2286000" algn="l" defTabSz="914400" rtl="0" eaLnBrk="1" latinLnBrk="0" hangingPunct="1">
              <a:defRPr sz="2000" b="1" u="sng" kern="1200">
                <a:solidFill>
                  <a:schemeClr val="tx1"/>
                </a:solidFill>
                <a:latin typeface="Tahoma" pitchFamily="34" charset="0"/>
                <a:ea typeface="+mn-ea"/>
                <a:cs typeface="Arial" charset="0"/>
              </a:defRPr>
            </a:lvl6pPr>
            <a:lvl7pPr marL="2743200" algn="l" defTabSz="914400" rtl="0" eaLnBrk="1" latinLnBrk="0" hangingPunct="1">
              <a:defRPr sz="2000" b="1" u="sng" kern="1200">
                <a:solidFill>
                  <a:schemeClr val="tx1"/>
                </a:solidFill>
                <a:latin typeface="Tahoma" pitchFamily="34" charset="0"/>
                <a:ea typeface="+mn-ea"/>
                <a:cs typeface="Arial" charset="0"/>
              </a:defRPr>
            </a:lvl7pPr>
            <a:lvl8pPr marL="3200400" algn="l" defTabSz="914400" rtl="0" eaLnBrk="1" latinLnBrk="0" hangingPunct="1">
              <a:defRPr sz="2000" b="1" u="sng" kern="1200">
                <a:solidFill>
                  <a:schemeClr val="tx1"/>
                </a:solidFill>
                <a:latin typeface="Tahoma" pitchFamily="34" charset="0"/>
                <a:ea typeface="+mn-ea"/>
                <a:cs typeface="Arial" charset="0"/>
              </a:defRPr>
            </a:lvl8pPr>
            <a:lvl9pPr marL="3657600" algn="l" defTabSz="914400" rtl="0" eaLnBrk="1" latinLnBrk="0" hangingPunct="1">
              <a:defRPr sz="2000" b="1" u="sng" kern="1200">
                <a:solidFill>
                  <a:schemeClr val="tx1"/>
                </a:solidFill>
                <a:latin typeface="Tahoma" pitchFamily="34" charset="0"/>
                <a:ea typeface="+mn-ea"/>
                <a:cs typeface="Arial" charset="0"/>
              </a:defRPr>
            </a:lvl9p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2" name="TextBox 11">
            <a:extLst>
              <a:ext uri="{FF2B5EF4-FFF2-40B4-BE49-F238E27FC236}">
                <a16:creationId xmlns:a16="http://schemas.microsoft.com/office/drawing/2014/main" id="{35E8960C-A99E-4042-9E68-3C1FFDE0787B}"/>
              </a:ext>
            </a:extLst>
          </p:cNvPr>
          <p:cNvSpPr txBox="1"/>
          <p:nvPr/>
        </p:nvSpPr>
        <p:spPr>
          <a:xfrm>
            <a:off x="5167075" y="4974749"/>
            <a:ext cx="2621453" cy="1569660"/>
          </a:xfrm>
          <a:prstGeom prst="rect">
            <a:avLst/>
          </a:prstGeom>
          <a:noFill/>
        </p:spPr>
        <p:txBody>
          <a:bodyPr wrap="square" rtlCol="0">
            <a:spAutoFit/>
          </a:bodyPr>
          <a:lstStyle/>
          <a:p>
            <a:pPr algn="ctr"/>
            <a:r>
              <a:rPr lang="en-US" sz="1600" b="0" u="none" dirty="0">
                <a:solidFill>
                  <a:srgbClr val="0000FF"/>
                </a:solidFill>
                <a:latin typeface="Arial" pitchFamily="34" charset="0"/>
                <a:cs typeface="Arial" pitchFamily="34" charset="0"/>
              </a:rPr>
              <a:t>High-tenure NM workers achieve even greater predicted relative earnings gains from upstream exposure than mixed-tenure</a:t>
            </a:r>
          </a:p>
        </p:txBody>
      </p:sp>
      <p:cxnSp>
        <p:nvCxnSpPr>
          <p:cNvPr id="14" name="Straight Arrow Connector 13">
            <a:extLst>
              <a:ext uri="{FF2B5EF4-FFF2-40B4-BE49-F238E27FC236}">
                <a16:creationId xmlns:a16="http://schemas.microsoft.com/office/drawing/2014/main" id="{92297688-AA12-421D-8235-E7DDCD8BED09}"/>
              </a:ext>
            </a:extLst>
          </p:cNvPr>
          <p:cNvCxnSpPr/>
          <p:nvPr/>
        </p:nvCxnSpPr>
        <p:spPr bwMode="auto">
          <a:xfrm>
            <a:off x="6290110" y="3592629"/>
            <a:ext cx="375385" cy="0"/>
          </a:xfrm>
          <a:prstGeom prst="straightConnector1">
            <a:avLst/>
          </a:prstGeom>
          <a:solidFill>
            <a:schemeClr val="accent1"/>
          </a:solidFill>
          <a:ln w="57150" cap="flat" cmpd="sng" algn="ctr">
            <a:solidFill>
              <a:srgbClr val="FF0000"/>
            </a:solidFill>
            <a:prstDash val="solid"/>
            <a:round/>
            <a:headEnd type="none" w="med" len="med"/>
            <a:tailEnd type="triangle"/>
          </a:ln>
          <a:effectLst/>
        </p:spPr>
      </p:cxnSp>
      <p:sp>
        <p:nvSpPr>
          <p:cNvPr id="16" name="Rectangle 15">
            <a:extLst>
              <a:ext uri="{FF2B5EF4-FFF2-40B4-BE49-F238E27FC236}">
                <a16:creationId xmlns:a16="http://schemas.microsoft.com/office/drawing/2014/main" id="{BE0F24B7-6CA5-45A3-8FE9-D9215D62CD5F}"/>
              </a:ext>
            </a:extLst>
          </p:cNvPr>
          <p:cNvSpPr/>
          <p:nvPr/>
        </p:nvSpPr>
        <p:spPr bwMode="auto">
          <a:xfrm>
            <a:off x="1110944" y="1624475"/>
            <a:ext cx="6890055" cy="45128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b="0" u="none" dirty="0">
                <a:latin typeface="Arial" panose="020B0604020202020204" pitchFamily="34" charset="0"/>
                <a:cs typeface="Arial" panose="020B0604020202020204" pitchFamily="34" charset="0"/>
              </a:rPr>
              <a:t>Predicted Relative Earnings Growth</a:t>
            </a:r>
          </a:p>
        </p:txBody>
      </p:sp>
    </p:spTree>
    <p:extLst>
      <p:ext uri="{BB962C8B-B14F-4D97-AF65-F5344CB8AC3E}">
        <p14:creationId xmlns:p14="http://schemas.microsoft.com/office/powerpoint/2010/main" val="497438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2D67E-B885-4307-93BB-6A8F78590C56}"/>
              </a:ext>
            </a:extLst>
          </p:cNvPr>
          <p:cNvSpPr>
            <a:spLocks noGrp="1"/>
          </p:cNvSpPr>
          <p:nvPr>
            <p:ph type="title"/>
          </p:nvPr>
        </p:nvSpPr>
        <p:spPr/>
        <p:txBody>
          <a:bodyPr/>
          <a:lstStyle/>
          <a:p>
            <a:r>
              <a:rPr lang="en-US" b="0" u="none" kern="0" dirty="0"/>
              <a:t>Visualizing Economic Significance</a:t>
            </a:r>
            <a:br>
              <a:rPr lang="en-US" b="0" u="none" kern="0" dirty="0"/>
            </a:br>
            <a:r>
              <a:rPr lang="en-US" sz="1400" dirty="0"/>
              <a:t>M Workers</a:t>
            </a:r>
            <a:endParaRPr lang="en-US" dirty="0"/>
          </a:p>
        </p:txBody>
      </p:sp>
      <p:sp>
        <p:nvSpPr>
          <p:cNvPr id="3" name="Slide Number Placeholder 2">
            <a:extLst>
              <a:ext uri="{FF2B5EF4-FFF2-40B4-BE49-F238E27FC236}">
                <a16:creationId xmlns:a16="http://schemas.microsoft.com/office/drawing/2014/main" id="{A5C1B73D-9B61-478E-8187-F0C54C9F04C2}"/>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38</a:t>
            </a:fld>
            <a:endParaRPr lang="en-GB" dirty="0"/>
          </a:p>
        </p:txBody>
      </p:sp>
      <p:grpSp>
        <p:nvGrpSpPr>
          <p:cNvPr id="4" name="Group 3">
            <a:extLst>
              <a:ext uri="{FF2B5EF4-FFF2-40B4-BE49-F238E27FC236}">
                <a16:creationId xmlns:a16="http://schemas.microsoft.com/office/drawing/2014/main" id="{5EC33CEE-BA0F-4518-A4C1-20A3DB9CA244}"/>
              </a:ext>
            </a:extLst>
          </p:cNvPr>
          <p:cNvGrpSpPr>
            <a:grpSpLocks noChangeAspect="1"/>
          </p:cNvGrpSpPr>
          <p:nvPr/>
        </p:nvGrpSpPr>
        <p:grpSpPr>
          <a:xfrm>
            <a:off x="1002124" y="2104599"/>
            <a:ext cx="7105032" cy="2841307"/>
            <a:chOff x="-11383" y="2649906"/>
            <a:chExt cx="4658627" cy="1862988"/>
          </a:xfrm>
        </p:grpSpPr>
        <p:pic>
          <p:nvPicPr>
            <p:cNvPr id="5" name="Picture 4">
              <a:extLst>
                <a:ext uri="{FF2B5EF4-FFF2-40B4-BE49-F238E27FC236}">
                  <a16:creationId xmlns:a16="http://schemas.microsoft.com/office/drawing/2014/main" id="{84B3F303-A21B-47FA-8035-DF7D3C433111}"/>
                </a:ext>
              </a:extLst>
            </p:cNvPr>
            <p:cNvPicPr>
              <a:picLocks noChangeAspect="1"/>
            </p:cNvPicPr>
            <p:nvPr/>
          </p:nvPicPr>
          <p:blipFill rotWithShape="1">
            <a:blip r:embed="rId2"/>
            <a:srcRect l="60355" t="34751" r="12323" b="47039"/>
            <a:stretch/>
          </p:blipFill>
          <p:spPr>
            <a:xfrm>
              <a:off x="-11383" y="2649906"/>
              <a:ext cx="4658627" cy="1862988"/>
            </a:xfrm>
            <a:prstGeom prst="rect">
              <a:avLst/>
            </a:prstGeom>
          </p:spPr>
        </p:pic>
        <p:sp>
          <p:nvSpPr>
            <p:cNvPr id="6" name="Rectangle 5">
              <a:extLst>
                <a:ext uri="{FF2B5EF4-FFF2-40B4-BE49-F238E27FC236}">
                  <a16:creationId xmlns:a16="http://schemas.microsoft.com/office/drawing/2014/main" id="{60AF5470-CB70-4132-9484-E267143048CB}"/>
                </a:ext>
              </a:extLst>
            </p:cNvPr>
            <p:cNvSpPr/>
            <p:nvPr/>
          </p:nvSpPr>
          <p:spPr bwMode="auto">
            <a:xfrm>
              <a:off x="420846" y="2951846"/>
              <a:ext cx="775494" cy="29718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GB"/>
              </a:defPPr>
              <a:lvl1pPr algn="l" rtl="0" fontAlgn="base">
                <a:spcBef>
                  <a:spcPct val="0"/>
                </a:spcBef>
                <a:spcAft>
                  <a:spcPct val="0"/>
                </a:spcAft>
                <a:defRPr sz="2000" b="1" u="sng" kern="1200">
                  <a:solidFill>
                    <a:schemeClr val="tx1"/>
                  </a:solidFill>
                  <a:latin typeface="Tahoma" pitchFamily="34" charset="0"/>
                  <a:ea typeface="+mn-ea"/>
                  <a:cs typeface="Arial" charset="0"/>
                </a:defRPr>
              </a:lvl1pPr>
              <a:lvl2pPr marL="457200" algn="l" rtl="0" fontAlgn="base">
                <a:spcBef>
                  <a:spcPct val="0"/>
                </a:spcBef>
                <a:spcAft>
                  <a:spcPct val="0"/>
                </a:spcAft>
                <a:defRPr sz="2000" b="1" u="sng" kern="1200">
                  <a:solidFill>
                    <a:schemeClr val="tx1"/>
                  </a:solidFill>
                  <a:latin typeface="Tahoma" pitchFamily="34" charset="0"/>
                  <a:ea typeface="+mn-ea"/>
                  <a:cs typeface="Arial" charset="0"/>
                </a:defRPr>
              </a:lvl2pPr>
              <a:lvl3pPr marL="914400" algn="l" rtl="0" fontAlgn="base">
                <a:spcBef>
                  <a:spcPct val="0"/>
                </a:spcBef>
                <a:spcAft>
                  <a:spcPct val="0"/>
                </a:spcAft>
                <a:defRPr sz="2000" b="1" u="sng" kern="1200">
                  <a:solidFill>
                    <a:schemeClr val="tx1"/>
                  </a:solidFill>
                  <a:latin typeface="Tahoma" pitchFamily="34" charset="0"/>
                  <a:ea typeface="+mn-ea"/>
                  <a:cs typeface="Arial" charset="0"/>
                </a:defRPr>
              </a:lvl3pPr>
              <a:lvl4pPr marL="1371600" algn="l" rtl="0" fontAlgn="base">
                <a:spcBef>
                  <a:spcPct val="0"/>
                </a:spcBef>
                <a:spcAft>
                  <a:spcPct val="0"/>
                </a:spcAft>
                <a:defRPr sz="2000" b="1" u="sng" kern="1200">
                  <a:solidFill>
                    <a:schemeClr val="tx1"/>
                  </a:solidFill>
                  <a:latin typeface="Tahoma" pitchFamily="34" charset="0"/>
                  <a:ea typeface="+mn-ea"/>
                  <a:cs typeface="Arial" charset="0"/>
                </a:defRPr>
              </a:lvl4pPr>
              <a:lvl5pPr marL="1828800" algn="l" rtl="0" fontAlgn="base">
                <a:spcBef>
                  <a:spcPct val="0"/>
                </a:spcBef>
                <a:spcAft>
                  <a:spcPct val="0"/>
                </a:spcAft>
                <a:defRPr sz="2000" b="1" u="sng" kern="1200">
                  <a:solidFill>
                    <a:schemeClr val="tx1"/>
                  </a:solidFill>
                  <a:latin typeface="Tahoma" pitchFamily="34" charset="0"/>
                  <a:ea typeface="+mn-ea"/>
                  <a:cs typeface="Arial" charset="0"/>
                </a:defRPr>
              </a:lvl5pPr>
              <a:lvl6pPr marL="2286000" algn="l" defTabSz="914400" rtl="0" eaLnBrk="1" latinLnBrk="0" hangingPunct="1">
                <a:defRPr sz="2000" b="1" u="sng" kern="1200">
                  <a:solidFill>
                    <a:schemeClr val="tx1"/>
                  </a:solidFill>
                  <a:latin typeface="Tahoma" pitchFamily="34" charset="0"/>
                  <a:ea typeface="+mn-ea"/>
                  <a:cs typeface="Arial" charset="0"/>
                </a:defRPr>
              </a:lvl6pPr>
              <a:lvl7pPr marL="2743200" algn="l" defTabSz="914400" rtl="0" eaLnBrk="1" latinLnBrk="0" hangingPunct="1">
                <a:defRPr sz="2000" b="1" u="sng" kern="1200">
                  <a:solidFill>
                    <a:schemeClr val="tx1"/>
                  </a:solidFill>
                  <a:latin typeface="Tahoma" pitchFamily="34" charset="0"/>
                  <a:ea typeface="+mn-ea"/>
                  <a:cs typeface="Arial" charset="0"/>
                </a:defRPr>
              </a:lvl7pPr>
              <a:lvl8pPr marL="3200400" algn="l" defTabSz="914400" rtl="0" eaLnBrk="1" latinLnBrk="0" hangingPunct="1">
                <a:defRPr sz="2000" b="1" u="sng" kern="1200">
                  <a:solidFill>
                    <a:schemeClr val="tx1"/>
                  </a:solidFill>
                  <a:latin typeface="Tahoma" pitchFamily="34" charset="0"/>
                  <a:ea typeface="+mn-ea"/>
                  <a:cs typeface="Arial" charset="0"/>
                </a:defRPr>
              </a:lvl8pPr>
              <a:lvl9pPr marL="3657600" algn="l" defTabSz="914400" rtl="0" eaLnBrk="1" latinLnBrk="0" hangingPunct="1">
                <a:defRPr sz="2000" b="1" u="sng" kern="1200">
                  <a:solidFill>
                    <a:schemeClr val="tx1"/>
                  </a:solidFill>
                  <a:latin typeface="Tahoma" pitchFamily="34" charset="0"/>
                  <a:ea typeface="+mn-ea"/>
                  <a:cs typeface="Arial" charset="0"/>
                </a:defRPr>
              </a:lvl9p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7" name="Rectangle 6">
              <a:extLst>
                <a:ext uri="{FF2B5EF4-FFF2-40B4-BE49-F238E27FC236}">
                  <a16:creationId xmlns:a16="http://schemas.microsoft.com/office/drawing/2014/main" id="{D3EC0592-1401-4C85-B7CB-BBA8669C7883}"/>
                </a:ext>
              </a:extLst>
            </p:cNvPr>
            <p:cNvSpPr/>
            <p:nvPr/>
          </p:nvSpPr>
          <p:spPr bwMode="auto">
            <a:xfrm>
              <a:off x="2752566" y="2906916"/>
              <a:ext cx="661194" cy="29718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GB"/>
              </a:defPPr>
              <a:lvl1pPr algn="l" rtl="0" fontAlgn="base">
                <a:spcBef>
                  <a:spcPct val="0"/>
                </a:spcBef>
                <a:spcAft>
                  <a:spcPct val="0"/>
                </a:spcAft>
                <a:defRPr sz="2000" b="1" u="sng" kern="1200">
                  <a:solidFill>
                    <a:schemeClr val="tx1"/>
                  </a:solidFill>
                  <a:latin typeface="Tahoma" pitchFamily="34" charset="0"/>
                  <a:ea typeface="+mn-ea"/>
                  <a:cs typeface="Arial" charset="0"/>
                </a:defRPr>
              </a:lvl1pPr>
              <a:lvl2pPr marL="457200" algn="l" rtl="0" fontAlgn="base">
                <a:spcBef>
                  <a:spcPct val="0"/>
                </a:spcBef>
                <a:spcAft>
                  <a:spcPct val="0"/>
                </a:spcAft>
                <a:defRPr sz="2000" b="1" u="sng" kern="1200">
                  <a:solidFill>
                    <a:schemeClr val="tx1"/>
                  </a:solidFill>
                  <a:latin typeface="Tahoma" pitchFamily="34" charset="0"/>
                  <a:ea typeface="+mn-ea"/>
                  <a:cs typeface="Arial" charset="0"/>
                </a:defRPr>
              </a:lvl2pPr>
              <a:lvl3pPr marL="914400" algn="l" rtl="0" fontAlgn="base">
                <a:spcBef>
                  <a:spcPct val="0"/>
                </a:spcBef>
                <a:spcAft>
                  <a:spcPct val="0"/>
                </a:spcAft>
                <a:defRPr sz="2000" b="1" u="sng" kern="1200">
                  <a:solidFill>
                    <a:schemeClr val="tx1"/>
                  </a:solidFill>
                  <a:latin typeface="Tahoma" pitchFamily="34" charset="0"/>
                  <a:ea typeface="+mn-ea"/>
                  <a:cs typeface="Arial" charset="0"/>
                </a:defRPr>
              </a:lvl3pPr>
              <a:lvl4pPr marL="1371600" algn="l" rtl="0" fontAlgn="base">
                <a:spcBef>
                  <a:spcPct val="0"/>
                </a:spcBef>
                <a:spcAft>
                  <a:spcPct val="0"/>
                </a:spcAft>
                <a:defRPr sz="2000" b="1" u="sng" kern="1200">
                  <a:solidFill>
                    <a:schemeClr val="tx1"/>
                  </a:solidFill>
                  <a:latin typeface="Tahoma" pitchFamily="34" charset="0"/>
                  <a:ea typeface="+mn-ea"/>
                  <a:cs typeface="Arial" charset="0"/>
                </a:defRPr>
              </a:lvl4pPr>
              <a:lvl5pPr marL="1828800" algn="l" rtl="0" fontAlgn="base">
                <a:spcBef>
                  <a:spcPct val="0"/>
                </a:spcBef>
                <a:spcAft>
                  <a:spcPct val="0"/>
                </a:spcAft>
                <a:defRPr sz="2000" b="1" u="sng" kern="1200">
                  <a:solidFill>
                    <a:schemeClr val="tx1"/>
                  </a:solidFill>
                  <a:latin typeface="Tahoma" pitchFamily="34" charset="0"/>
                  <a:ea typeface="+mn-ea"/>
                  <a:cs typeface="Arial" charset="0"/>
                </a:defRPr>
              </a:lvl5pPr>
              <a:lvl6pPr marL="2286000" algn="l" defTabSz="914400" rtl="0" eaLnBrk="1" latinLnBrk="0" hangingPunct="1">
                <a:defRPr sz="2000" b="1" u="sng" kern="1200">
                  <a:solidFill>
                    <a:schemeClr val="tx1"/>
                  </a:solidFill>
                  <a:latin typeface="Tahoma" pitchFamily="34" charset="0"/>
                  <a:ea typeface="+mn-ea"/>
                  <a:cs typeface="Arial" charset="0"/>
                </a:defRPr>
              </a:lvl6pPr>
              <a:lvl7pPr marL="2743200" algn="l" defTabSz="914400" rtl="0" eaLnBrk="1" latinLnBrk="0" hangingPunct="1">
                <a:defRPr sz="2000" b="1" u="sng" kern="1200">
                  <a:solidFill>
                    <a:schemeClr val="tx1"/>
                  </a:solidFill>
                  <a:latin typeface="Tahoma" pitchFamily="34" charset="0"/>
                  <a:ea typeface="+mn-ea"/>
                  <a:cs typeface="Arial" charset="0"/>
                </a:defRPr>
              </a:lvl7pPr>
              <a:lvl8pPr marL="3200400" algn="l" defTabSz="914400" rtl="0" eaLnBrk="1" latinLnBrk="0" hangingPunct="1">
                <a:defRPr sz="2000" b="1" u="sng" kern="1200">
                  <a:solidFill>
                    <a:schemeClr val="tx1"/>
                  </a:solidFill>
                  <a:latin typeface="Tahoma" pitchFamily="34" charset="0"/>
                  <a:ea typeface="+mn-ea"/>
                  <a:cs typeface="Arial" charset="0"/>
                </a:defRPr>
              </a:lvl8pPr>
              <a:lvl9pPr marL="3657600" algn="l" defTabSz="914400" rtl="0" eaLnBrk="1" latinLnBrk="0" hangingPunct="1">
                <a:defRPr sz="2000" b="1" u="sng" kern="1200">
                  <a:solidFill>
                    <a:schemeClr val="tx1"/>
                  </a:solidFill>
                  <a:latin typeface="Tahoma" pitchFamily="34" charset="0"/>
                  <a:ea typeface="+mn-ea"/>
                  <a:cs typeface="Arial" charset="0"/>
                </a:defRPr>
              </a:lvl9p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grpSp>
      <p:sp>
        <p:nvSpPr>
          <p:cNvPr id="8" name="TextBox 7">
            <a:extLst>
              <a:ext uri="{FF2B5EF4-FFF2-40B4-BE49-F238E27FC236}">
                <a16:creationId xmlns:a16="http://schemas.microsoft.com/office/drawing/2014/main" id="{5BC176D4-6D65-4E92-B9E7-8804FAB57F89}"/>
              </a:ext>
            </a:extLst>
          </p:cNvPr>
          <p:cNvSpPr txBox="1"/>
          <p:nvPr/>
        </p:nvSpPr>
        <p:spPr>
          <a:xfrm>
            <a:off x="2525750" y="4974749"/>
            <a:ext cx="4098074" cy="1569660"/>
          </a:xfrm>
          <a:prstGeom prst="rect">
            <a:avLst/>
          </a:prstGeom>
          <a:noFill/>
        </p:spPr>
        <p:txBody>
          <a:bodyPr wrap="square" rtlCol="0">
            <a:spAutoFit/>
          </a:bodyPr>
          <a:lstStyle/>
          <a:p>
            <a:pPr algn="ctr"/>
            <a:r>
              <a:rPr lang="en-US" sz="1600" b="0" u="none" dirty="0">
                <a:solidFill>
                  <a:srgbClr val="0000FF"/>
                </a:solidFill>
                <a:latin typeface="Arial" pitchFamily="34" charset="0"/>
                <a:cs typeface="Arial" pitchFamily="34" charset="0"/>
              </a:rPr>
              <a:t>For M workers, ignoring up- and downstream exposure leads to </a:t>
            </a:r>
            <a:r>
              <a:rPr lang="en-US" sz="1600" b="0" dirty="0">
                <a:solidFill>
                  <a:srgbClr val="0000FF"/>
                </a:solidFill>
                <a:latin typeface="Arial" pitchFamily="34" charset="0"/>
                <a:cs typeface="Arial" pitchFamily="34" charset="0"/>
              </a:rPr>
              <a:t>underestimation of relative earnings losses</a:t>
            </a:r>
          </a:p>
          <a:p>
            <a:pPr algn="ctr"/>
            <a:endParaRPr lang="en-US" sz="1600" b="0" u="none" dirty="0">
              <a:solidFill>
                <a:srgbClr val="0000FF"/>
              </a:solidFill>
              <a:latin typeface="Arial" pitchFamily="34" charset="0"/>
              <a:cs typeface="Arial" pitchFamily="34" charset="0"/>
            </a:endParaRPr>
          </a:p>
          <a:p>
            <a:pPr algn="ctr"/>
            <a:r>
              <a:rPr lang="en-US" sz="1600" b="0" u="none" dirty="0">
                <a:solidFill>
                  <a:srgbClr val="0000FF"/>
                </a:solidFill>
                <a:latin typeface="Arial" pitchFamily="34" charset="0"/>
                <a:cs typeface="Arial" pitchFamily="34" charset="0"/>
              </a:rPr>
              <a:t>Similar patterns show up across the intensive and extensive margins</a:t>
            </a:r>
          </a:p>
        </p:txBody>
      </p:sp>
      <p:cxnSp>
        <p:nvCxnSpPr>
          <p:cNvPr id="9" name="Straight Arrow Connector 8">
            <a:extLst>
              <a:ext uri="{FF2B5EF4-FFF2-40B4-BE49-F238E27FC236}">
                <a16:creationId xmlns:a16="http://schemas.microsoft.com/office/drawing/2014/main" id="{E3AF42C7-61D6-4CD5-A7CF-AEF92945161B}"/>
              </a:ext>
            </a:extLst>
          </p:cNvPr>
          <p:cNvCxnSpPr>
            <a:cxnSpLocks/>
          </p:cNvCxnSpPr>
          <p:nvPr/>
        </p:nvCxnSpPr>
        <p:spPr bwMode="auto">
          <a:xfrm flipH="1">
            <a:off x="7525988" y="3678122"/>
            <a:ext cx="375385" cy="0"/>
          </a:xfrm>
          <a:prstGeom prst="straightConnector1">
            <a:avLst/>
          </a:prstGeom>
          <a:solidFill>
            <a:schemeClr val="accent1"/>
          </a:solidFill>
          <a:ln w="57150" cap="flat" cmpd="sng" algn="ctr">
            <a:solidFill>
              <a:srgbClr val="FF0000"/>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039890BC-8523-40CE-8EBD-89301A6DAD74}"/>
              </a:ext>
            </a:extLst>
          </p:cNvPr>
          <p:cNvCxnSpPr>
            <a:cxnSpLocks/>
          </p:cNvCxnSpPr>
          <p:nvPr/>
        </p:nvCxnSpPr>
        <p:spPr bwMode="auto">
          <a:xfrm flipH="1">
            <a:off x="4033847" y="3678122"/>
            <a:ext cx="375385" cy="0"/>
          </a:xfrm>
          <a:prstGeom prst="straightConnector1">
            <a:avLst/>
          </a:prstGeom>
          <a:solidFill>
            <a:schemeClr val="accent1"/>
          </a:solidFill>
          <a:ln w="57150" cap="flat" cmpd="sng" algn="ctr">
            <a:solidFill>
              <a:srgbClr val="FF0000"/>
            </a:solidFill>
            <a:prstDash val="solid"/>
            <a:round/>
            <a:headEnd type="none" w="med" len="med"/>
            <a:tailEnd type="triangle"/>
          </a:ln>
          <a:effectLst/>
        </p:spPr>
      </p:cxnSp>
      <p:sp>
        <p:nvSpPr>
          <p:cNvPr id="11" name="Rectangle 10">
            <a:extLst>
              <a:ext uri="{FF2B5EF4-FFF2-40B4-BE49-F238E27FC236}">
                <a16:creationId xmlns:a16="http://schemas.microsoft.com/office/drawing/2014/main" id="{A736A33F-F914-4B63-960C-AC12D6C96F4E}"/>
              </a:ext>
            </a:extLst>
          </p:cNvPr>
          <p:cNvSpPr/>
          <p:nvPr/>
        </p:nvSpPr>
        <p:spPr bwMode="auto">
          <a:xfrm>
            <a:off x="1110944" y="1624475"/>
            <a:ext cx="6890055" cy="45128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b="0" u="none" dirty="0">
                <a:latin typeface="Arial" panose="020B0604020202020204" pitchFamily="34" charset="0"/>
                <a:cs typeface="Arial" panose="020B0604020202020204" pitchFamily="34" charset="0"/>
              </a:rPr>
              <a:t>Predicted Relative Earnings Growth</a:t>
            </a:r>
          </a:p>
        </p:txBody>
      </p:sp>
    </p:spTree>
    <p:extLst>
      <p:ext uri="{BB962C8B-B14F-4D97-AF65-F5344CB8AC3E}">
        <p14:creationId xmlns:p14="http://schemas.microsoft.com/office/powerpoint/2010/main" val="311677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DDDCE-B020-413B-9B26-60F302978A45}"/>
              </a:ext>
            </a:extLst>
          </p:cNvPr>
          <p:cNvSpPr>
            <a:spLocks noGrp="1"/>
          </p:cNvSpPr>
          <p:nvPr>
            <p:ph type="title"/>
          </p:nvPr>
        </p:nvSpPr>
        <p:spPr/>
        <p:txBody>
          <a:bodyPr/>
          <a:lstStyle/>
          <a:p>
            <a:r>
              <a:rPr lang="en-US" dirty="0"/>
              <a:t>Results by Margin and Sample</a:t>
            </a:r>
          </a:p>
        </p:txBody>
      </p:sp>
      <p:sp>
        <p:nvSpPr>
          <p:cNvPr id="3" name="Slide Number Placeholder 2">
            <a:extLst>
              <a:ext uri="{FF2B5EF4-FFF2-40B4-BE49-F238E27FC236}">
                <a16:creationId xmlns:a16="http://schemas.microsoft.com/office/drawing/2014/main" id="{155DDCCF-3B1C-4707-AD3F-F2D687B60857}"/>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39</a:t>
            </a:fld>
            <a:endParaRPr lang="en-GB" dirty="0"/>
          </a:p>
        </p:txBody>
      </p:sp>
    </p:spTree>
    <p:extLst>
      <p:ext uri="{BB962C8B-B14F-4D97-AF65-F5344CB8AC3E}">
        <p14:creationId xmlns:p14="http://schemas.microsoft.com/office/powerpoint/2010/main" val="3000336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C4206-203E-4096-9089-2C2139336675}"/>
              </a:ext>
            </a:extLst>
          </p:cNvPr>
          <p:cNvSpPr>
            <a:spLocks noGrp="1"/>
          </p:cNvSpPr>
          <p:nvPr>
            <p:ph type="title"/>
          </p:nvPr>
        </p:nvSpPr>
        <p:spPr/>
        <p:txBody>
          <a:bodyPr/>
          <a:lstStyle/>
          <a:p>
            <a:r>
              <a:rPr lang="en-US" dirty="0"/>
              <a:t>Key Findings/Contributions</a:t>
            </a:r>
          </a:p>
        </p:txBody>
      </p:sp>
      <p:sp>
        <p:nvSpPr>
          <p:cNvPr id="3" name="Content Placeholder 2">
            <a:extLst>
              <a:ext uri="{FF2B5EF4-FFF2-40B4-BE49-F238E27FC236}">
                <a16:creationId xmlns:a16="http://schemas.microsoft.com/office/drawing/2014/main" id="{F1A94531-2165-40A4-867F-DF4FB6859B8F}"/>
              </a:ext>
            </a:extLst>
          </p:cNvPr>
          <p:cNvSpPr>
            <a:spLocks noGrp="1"/>
          </p:cNvSpPr>
          <p:nvPr>
            <p:ph idx="1"/>
          </p:nvPr>
        </p:nvSpPr>
        <p:spPr>
          <a:xfrm>
            <a:off x="354013" y="1089025"/>
            <a:ext cx="8834592" cy="5768975"/>
          </a:xfrm>
        </p:spPr>
        <p:txBody>
          <a:bodyPr/>
          <a:lstStyle/>
          <a:p>
            <a:endParaRPr lang="en-US" dirty="0"/>
          </a:p>
          <a:p>
            <a:r>
              <a:rPr lang="en-US" dirty="0"/>
              <a:t>Non-manufacturing workers exhibit </a:t>
            </a:r>
            <a:r>
              <a:rPr lang="en-US" i="1" dirty="0"/>
              <a:t>relative earnings</a:t>
            </a:r>
            <a:r>
              <a:rPr lang="en-US" dirty="0"/>
              <a:t> </a:t>
            </a:r>
            <a:r>
              <a:rPr lang="en-US" i="1" dirty="0"/>
              <a:t>gains</a:t>
            </a:r>
          </a:p>
          <a:p>
            <a:endParaRPr lang="en-US" i="1" dirty="0"/>
          </a:p>
          <a:p>
            <a:r>
              <a:rPr lang="en-US" dirty="0"/>
              <a:t>Accounting for supply-chain exposure is critical. Ignoring it leads to…</a:t>
            </a:r>
          </a:p>
          <a:p>
            <a:pPr lvl="2"/>
            <a:r>
              <a:rPr lang="en-US" dirty="0"/>
              <a:t>Under-estimation of NM workers’ </a:t>
            </a:r>
            <a:r>
              <a:rPr lang="en-US" i="1" dirty="0">
                <a:solidFill>
                  <a:srgbClr val="008000"/>
                </a:solidFill>
              </a:rPr>
              <a:t>relative earnings gains</a:t>
            </a:r>
          </a:p>
          <a:p>
            <a:pPr lvl="2"/>
            <a:r>
              <a:rPr lang="en-US" dirty="0"/>
              <a:t>Under-estimation of M workers’ </a:t>
            </a:r>
            <a:r>
              <a:rPr lang="en-US" i="1" dirty="0">
                <a:solidFill>
                  <a:srgbClr val="FF0000"/>
                </a:solidFill>
              </a:rPr>
              <a:t>relative earnings losses</a:t>
            </a:r>
          </a:p>
          <a:p>
            <a:endParaRPr lang="en-US" dirty="0"/>
          </a:p>
          <a:p>
            <a:r>
              <a:rPr lang="en-US" dirty="0"/>
              <a:t>Spatial exposure matters more than industry exposure</a:t>
            </a:r>
          </a:p>
          <a:p>
            <a:endParaRPr lang="en-US" dirty="0"/>
          </a:p>
          <a:p>
            <a:r>
              <a:rPr lang="en-US" dirty="0"/>
              <a:t>High-tenure workers fare better than low-tenure workers</a:t>
            </a:r>
          </a:p>
          <a:p>
            <a:pPr marL="0" indent="0">
              <a:buNone/>
            </a:pPr>
            <a:endParaRPr lang="en-US" dirty="0"/>
          </a:p>
          <a:p>
            <a:r>
              <a:rPr lang="en-US" dirty="0"/>
              <a:t>Great Recession exacerbates outcomes among manufacturing workers</a:t>
            </a:r>
          </a:p>
          <a:p>
            <a:endParaRPr lang="en-US" dirty="0"/>
          </a:p>
          <a:p>
            <a:endParaRPr lang="en-US" dirty="0"/>
          </a:p>
          <a:p>
            <a:pPr marL="0" indent="0">
              <a:buNone/>
            </a:pPr>
            <a:endParaRPr lang="en-US" i="1" dirty="0"/>
          </a:p>
        </p:txBody>
      </p:sp>
      <p:sp>
        <p:nvSpPr>
          <p:cNvPr id="4" name="Slide Number Placeholder 3">
            <a:extLst>
              <a:ext uri="{FF2B5EF4-FFF2-40B4-BE49-F238E27FC236}">
                <a16:creationId xmlns:a16="http://schemas.microsoft.com/office/drawing/2014/main" id="{4276EF0C-D88C-4FAC-A195-434FE93B16F0}"/>
              </a:ext>
            </a:extLst>
          </p:cNvPr>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4</a:t>
            </a:fld>
            <a:endParaRPr lang="en-GB" dirty="0"/>
          </a:p>
        </p:txBody>
      </p:sp>
    </p:spTree>
    <p:extLst>
      <p:ext uri="{BB962C8B-B14F-4D97-AF65-F5344CB8AC3E}">
        <p14:creationId xmlns:p14="http://schemas.microsoft.com/office/powerpoint/2010/main" val="4205315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201C4-1365-42AB-B4DD-E242E67E806D}"/>
              </a:ext>
            </a:extLst>
          </p:cNvPr>
          <p:cNvSpPr>
            <a:spLocks noGrp="1"/>
          </p:cNvSpPr>
          <p:nvPr>
            <p:ph type="title"/>
          </p:nvPr>
        </p:nvSpPr>
        <p:spPr/>
        <p:txBody>
          <a:bodyPr/>
          <a:lstStyle/>
          <a:p>
            <a:r>
              <a:rPr lang="en-US" dirty="0"/>
              <a:t>County-Industry Predicted Relative Earnings Growth</a:t>
            </a:r>
            <a:br>
              <a:rPr lang="en-US" dirty="0"/>
            </a:br>
            <a:r>
              <a:rPr lang="en-US" sz="1400" dirty="0" err="1"/>
              <a:t>Own+IO</a:t>
            </a:r>
            <a:r>
              <a:rPr lang="en-US" sz="1400" dirty="0"/>
              <a:t> Post Specification, by Margin</a:t>
            </a:r>
            <a:endParaRPr lang="en-US" dirty="0"/>
          </a:p>
        </p:txBody>
      </p:sp>
      <p:sp>
        <p:nvSpPr>
          <p:cNvPr id="3" name="Slide Number Placeholder 2">
            <a:extLst>
              <a:ext uri="{FF2B5EF4-FFF2-40B4-BE49-F238E27FC236}">
                <a16:creationId xmlns:a16="http://schemas.microsoft.com/office/drawing/2014/main" id="{78A4D07A-64E4-42C7-A618-03CAD08B71E8}"/>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40</a:t>
            </a:fld>
            <a:endParaRPr lang="en-GB" dirty="0"/>
          </a:p>
        </p:txBody>
      </p:sp>
      <p:pic>
        <p:nvPicPr>
          <p:cNvPr id="7" name="Picture 6">
            <a:extLst>
              <a:ext uri="{FF2B5EF4-FFF2-40B4-BE49-F238E27FC236}">
                <a16:creationId xmlns:a16="http://schemas.microsoft.com/office/drawing/2014/main" id="{9E258BD0-17CC-42B0-8BF8-DB114929F1B5}"/>
              </a:ext>
            </a:extLst>
          </p:cNvPr>
          <p:cNvPicPr>
            <a:picLocks noChangeAspect="1"/>
          </p:cNvPicPr>
          <p:nvPr/>
        </p:nvPicPr>
        <p:blipFill rotWithShape="1">
          <a:blip r:embed="rId2"/>
          <a:srcRect l="8667" t="13498" r="7726" b="4869"/>
          <a:stretch/>
        </p:blipFill>
        <p:spPr>
          <a:xfrm>
            <a:off x="409416" y="1251585"/>
            <a:ext cx="8325167" cy="5388293"/>
          </a:xfrm>
          <a:prstGeom prst="rect">
            <a:avLst/>
          </a:prstGeom>
        </p:spPr>
      </p:pic>
      <p:sp>
        <p:nvSpPr>
          <p:cNvPr id="9" name="TextBox 8">
            <a:extLst>
              <a:ext uri="{FF2B5EF4-FFF2-40B4-BE49-F238E27FC236}">
                <a16:creationId xmlns:a16="http://schemas.microsoft.com/office/drawing/2014/main" id="{9C32C9B3-5FB5-419D-BFC4-613044A23AF2}"/>
              </a:ext>
            </a:extLst>
          </p:cNvPr>
          <p:cNvSpPr txBox="1"/>
          <p:nvPr/>
        </p:nvSpPr>
        <p:spPr>
          <a:xfrm>
            <a:off x="5485686" y="3892391"/>
            <a:ext cx="2096213" cy="553998"/>
          </a:xfrm>
          <a:prstGeom prst="rect">
            <a:avLst/>
          </a:prstGeom>
          <a:noFill/>
        </p:spPr>
        <p:txBody>
          <a:bodyPr wrap="square" rtlCol="0">
            <a:spAutoFit/>
          </a:bodyPr>
          <a:lstStyle/>
          <a:p>
            <a:r>
              <a:rPr lang="en-US" sz="1000" b="0" u="none" dirty="0">
                <a:solidFill>
                  <a:srgbClr val="FF0000"/>
                </a:solidFill>
                <a:latin typeface="Arial" pitchFamily="34" charset="0"/>
                <a:cs typeface="Arial" pitchFamily="34" charset="0"/>
              </a:rPr>
              <a:t>High-Tenure M more likely to remain employed, but see larger earnings declines</a:t>
            </a:r>
          </a:p>
        </p:txBody>
      </p:sp>
      <p:cxnSp>
        <p:nvCxnSpPr>
          <p:cNvPr id="11" name="Straight Arrow Connector 10">
            <a:extLst>
              <a:ext uri="{FF2B5EF4-FFF2-40B4-BE49-F238E27FC236}">
                <a16:creationId xmlns:a16="http://schemas.microsoft.com/office/drawing/2014/main" id="{6B6BD4CE-B708-451D-AE9A-A7FDECF8C847}"/>
              </a:ext>
            </a:extLst>
          </p:cNvPr>
          <p:cNvCxnSpPr>
            <a:cxnSpLocks/>
          </p:cNvCxnSpPr>
          <p:nvPr/>
        </p:nvCxnSpPr>
        <p:spPr bwMode="auto">
          <a:xfrm flipH="1">
            <a:off x="5337095" y="4434840"/>
            <a:ext cx="583645" cy="906840"/>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15" name="TextBox 14">
            <a:extLst>
              <a:ext uri="{FF2B5EF4-FFF2-40B4-BE49-F238E27FC236}">
                <a16:creationId xmlns:a16="http://schemas.microsoft.com/office/drawing/2014/main" id="{660B3781-D56B-4480-8956-F3F72FE11B1E}"/>
              </a:ext>
            </a:extLst>
          </p:cNvPr>
          <p:cNvSpPr txBox="1"/>
          <p:nvPr/>
        </p:nvSpPr>
        <p:spPr>
          <a:xfrm>
            <a:off x="2444591" y="1844040"/>
            <a:ext cx="717710" cy="400110"/>
          </a:xfrm>
          <a:prstGeom prst="rect">
            <a:avLst/>
          </a:prstGeom>
          <a:noFill/>
        </p:spPr>
        <p:txBody>
          <a:bodyPr wrap="square" rtlCol="0">
            <a:spAutoFit/>
          </a:bodyPr>
          <a:lstStyle/>
          <a:p>
            <a:pPr algn="just"/>
            <a:r>
              <a:rPr lang="en-US" sz="1000" b="0" u="none" dirty="0">
                <a:solidFill>
                  <a:srgbClr val="18456E"/>
                </a:solidFill>
                <a:latin typeface="Arial" pitchFamily="34" charset="0"/>
                <a:cs typeface="Arial" pitchFamily="34" charset="0"/>
              </a:rPr>
              <a:t>High Tenure</a:t>
            </a:r>
          </a:p>
        </p:txBody>
      </p:sp>
      <p:sp>
        <p:nvSpPr>
          <p:cNvPr id="16" name="Rectangle 15">
            <a:extLst>
              <a:ext uri="{FF2B5EF4-FFF2-40B4-BE49-F238E27FC236}">
                <a16:creationId xmlns:a16="http://schemas.microsoft.com/office/drawing/2014/main" id="{166C6C26-AA2E-4ADA-8140-44ABA42F3FFC}"/>
              </a:ext>
            </a:extLst>
          </p:cNvPr>
          <p:cNvSpPr/>
          <p:nvPr/>
        </p:nvSpPr>
        <p:spPr bwMode="auto">
          <a:xfrm>
            <a:off x="891540" y="1844040"/>
            <a:ext cx="1150620" cy="40011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7" name="Rectangle 16">
            <a:extLst>
              <a:ext uri="{FF2B5EF4-FFF2-40B4-BE49-F238E27FC236}">
                <a16:creationId xmlns:a16="http://schemas.microsoft.com/office/drawing/2014/main" id="{9F199947-2D5C-4D3F-9A57-29485589FF23}"/>
              </a:ext>
            </a:extLst>
          </p:cNvPr>
          <p:cNvSpPr/>
          <p:nvPr/>
        </p:nvSpPr>
        <p:spPr bwMode="auto">
          <a:xfrm>
            <a:off x="3677681" y="1830963"/>
            <a:ext cx="1150620" cy="40011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8" name="TextBox 17">
            <a:extLst>
              <a:ext uri="{FF2B5EF4-FFF2-40B4-BE49-F238E27FC236}">
                <a16:creationId xmlns:a16="http://schemas.microsoft.com/office/drawing/2014/main" id="{97BE60D2-540C-40A1-911E-0E3DA757DFE2}"/>
              </a:ext>
            </a:extLst>
          </p:cNvPr>
          <p:cNvSpPr txBox="1"/>
          <p:nvPr/>
        </p:nvSpPr>
        <p:spPr>
          <a:xfrm>
            <a:off x="1324450" y="2369061"/>
            <a:ext cx="717710" cy="400110"/>
          </a:xfrm>
          <a:prstGeom prst="rect">
            <a:avLst/>
          </a:prstGeom>
          <a:noFill/>
        </p:spPr>
        <p:txBody>
          <a:bodyPr wrap="square" rtlCol="0">
            <a:spAutoFit/>
          </a:bodyPr>
          <a:lstStyle/>
          <a:p>
            <a:pPr algn="r"/>
            <a:r>
              <a:rPr lang="en-US" sz="1000" b="0" u="none" dirty="0">
                <a:solidFill>
                  <a:srgbClr val="9E4F54"/>
                </a:solidFill>
                <a:latin typeface="Arial" pitchFamily="34" charset="0"/>
                <a:cs typeface="Arial" pitchFamily="34" charset="0"/>
              </a:rPr>
              <a:t>Mixed</a:t>
            </a:r>
          </a:p>
          <a:p>
            <a:pPr algn="r"/>
            <a:r>
              <a:rPr lang="en-US" sz="1000" b="0" u="none" dirty="0">
                <a:solidFill>
                  <a:srgbClr val="9E4F54"/>
                </a:solidFill>
                <a:latin typeface="Arial" pitchFamily="34" charset="0"/>
                <a:cs typeface="Arial" pitchFamily="34" charset="0"/>
              </a:rPr>
              <a:t>Tenure</a:t>
            </a:r>
          </a:p>
        </p:txBody>
      </p:sp>
      <p:sp>
        <p:nvSpPr>
          <p:cNvPr id="19" name="TextBox 18">
            <a:extLst>
              <a:ext uri="{FF2B5EF4-FFF2-40B4-BE49-F238E27FC236}">
                <a16:creationId xmlns:a16="http://schemas.microsoft.com/office/drawing/2014/main" id="{8BCCF379-B31A-4DC2-B7D5-0C02CAF98FCB}"/>
              </a:ext>
            </a:extLst>
          </p:cNvPr>
          <p:cNvSpPr txBox="1"/>
          <p:nvPr/>
        </p:nvSpPr>
        <p:spPr>
          <a:xfrm>
            <a:off x="5106748" y="1952883"/>
            <a:ext cx="717710" cy="400110"/>
          </a:xfrm>
          <a:prstGeom prst="rect">
            <a:avLst/>
          </a:prstGeom>
          <a:noFill/>
        </p:spPr>
        <p:txBody>
          <a:bodyPr wrap="square" rtlCol="0">
            <a:spAutoFit/>
          </a:bodyPr>
          <a:lstStyle/>
          <a:p>
            <a:pPr algn="just"/>
            <a:r>
              <a:rPr lang="en-US" sz="1000" b="0" u="none" dirty="0">
                <a:solidFill>
                  <a:srgbClr val="18456E"/>
                </a:solidFill>
                <a:latin typeface="Arial" pitchFamily="34" charset="0"/>
                <a:cs typeface="Arial" pitchFamily="34" charset="0"/>
              </a:rPr>
              <a:t>High Tenure</a:t>
            </a:r>
          </a:p>
        </p:txBody>
      </p:sp>
      <p:sp>
        <p:nvSpPr>
          <p:cNvPr id="20" name="TextBox 19">
            <a:extLst>
              <a:ext uri="{FF2B5EF4-FFF2-40B4-BE49-F238E27FC236}">
                <a16:creationId xmlns:a16="http://schemas.microsoft.com/office/drawing/2014/main" id="{BA387DB3-304F-4574-8879-25AF08AC1A61}"/>
              </a:ext>
            </a:extLst>
          </p:cNvPr>
          <p:cNvSpPr txBox="1"/>
          <p:nvPr/>
        </p:nvSpPr>
        <p:spPr>
          <a:xfrm>
            <a:off x="3986607" y="2477904"/>
            <a:ext cx="717710" cy="400110"/>
          </a:xfrm>
          <a:prstGeom prst="rect">
            <a:avLst/>
          </a:prstGeom>
          <a:noFill/>
        </p:spPr>
        <p:txBody>
          <a:bodyPr wrap="square" rtlCol="0">
            <a:spAutoFit/>
          </a:bodyPr>
          <a:lstStyle/>
          <a:p>
            <a:pPr algn="r"/>
            <a:r>
              <a:rPr lang="en-US" sz="1000" b="0" u="none" dirty="0">
                <a:solidFill>
                  <a:srgbClr val="9E4F54"/>
                </a:solidFill>
                <a:latin typeface="Arial" pitchFamily="34" charset="0"/>
                <a:cs typeface="Arial" pitchFamily="34" charset="0"/>
              </a:rPr>
              <a:t>Mixed</a:t>
            </a:r>
          </a:p>
          <a:p>
            <a:pPr algn="r"/>
            <a:r>
              <a:rPr lang="en-US" sz="1000" b="0" u="none" dirty="0">
                <a:solidFill>
                  <a:srgbClr val="9E4F54"/>
                </a:solidFill>
                <a:latin typeface="Arial" pitchFamily="34" charset="0"/>
                <a:cs typeface="Arial" pitchFamily="34" charset="0"/>
              </a:rPr>
              <a:t>Tenure</a:t>
            </a:r>
          </a:p>
        </p:txBody>
      </p:sp>
      <p:sp>
        <p:nvSpPr>
          <p:cNvPr id="21" name="TextBox 20">
            <a:extLst>
              <a:ext uri="{FF2B5EF4-FFF2-40B4-BE49-F238E27FC236}">
                <a16:creationId xmlns:a16="http://schemas.microsoft.com/office/drawing/2014/main" id="{76437D40-C5E2-4C23-8059-76D221DDCFFE}"/>
              </a:ext>
            </a:extLst>
          </p:cNvPr>
          <p:cNvSpPr txBox="1"/>
          <p:nvPr/>
        </p:nvSpPr>
        <p:spPr>
          <a:xfrm>
            <a:off x="8031789" y="2039777"/>
            <a:ext cx="717710" cy="400110"/>
          </a:xfrm>
          <a:prstGeom prst="rect">
            <a:avLst/>
          </a:prstGeom>
          <a:noFill/>
        </p:spPr>
        <p:txBody>
          <a:bodyPr wrap="square" rtlCol="0">
            <a:spAutoFit/>
          </a:bodyPr>
          <a:lstStyle/>
          <a:p>
            <a:pPr algn="just"/>
            <a:r>
              <a:rPr lang="en-US" sz="1000" b="0" u="none" dirty="0">
                <a:solidFill>
                  <a:srgbClr val="18456E"/>
                </a:solidFill>
                <a:latin typeface="Arial" pitchFamily="34" charset="0"/>
                <a:cs typeface="Arial" pitchFamily="34" charset="0"/>
              </a:rPr>
              <a:t>High Tenure</a:t>
            </a:r>
          </a:p>
        </p:txBody>
      </p:sp>
      <p:sp>
        <p:nvSpPr>
          <p:cNvPr id="22" name="TextBox 21">
            <a:extLst>
              <a:ext uri="{FF2B5EF4-FFF2-40B4-BE49-F238E27FC236}">
                <a16:creationId xmlns:a16="http://schemas.microsoft.com/office/drawing/2014/main" id="{1BE8F4FC-CB85-46F5-9AD0-656CA77ABE83}"/>
              </a:ext>
            </a:extLst>
          </p:cNvPr>
          <p:cNvSpPr txBox="1"/>
          <p:nvPr/>
        </p:nvSpPr>
        <p:spPr>
          <a:xfrm>
            <a:off x="6825532" y="2569116"/>
            <a:ext cx="717710" cy="400110"/>
          </a:xfrm>
          <a:prstGeom prst="rect">
            <a:avLst/>
          </a:prstGeom>
          <a:noFill/>
        </p:spPr>
        <p:txBody>
          <a:bodyPr wrap="square" rtlCol="0">
            <a:spAutoFit/>
          </a:bodyPr>
          <a:lstStyle/>
          <a:p>
            <a:pPr algn="r"/>
            <a:r>
              <a:rPr lang="en-US" sz="1000" b="0" u="none" dirty="0">
                <a:solidFill>
                  <a:srgbClr val="9E4F54"/>
                </a:solidFill>
                <a:latin typeface="Arial" pitchFamily="34" charset="0"/>
                <a:cs typeface="Arial" pitchFamily="34" charset="0"/>
              </a:rPr>
              <a:t>Mixed</a:t>
            </a:r>
          </a:p>
          <a:p>
            <a:pPr algn="r"/>
            <a:r>
              <a:rPr lang="en-US" sz="1000" b="0" u="none" dirty="0">
                <a:solidFill>
                  <a:srgbClr val="9E4F54"/>
                </a:solidFill>
                <a:latin typeface="Arial" pitchFamily="34" charset="0"/>
                <a:cs typeface="Arial" pitchFamily="34" charset="0"/>
              </a:rPr>
              <a:t>Tenure</a:t>
            </a:r>
          </a:p>
        </p:txBody>
      </p:sp>
      <p:sp>
        <p:nvSpPr>
          <p:cNvPr id="23" name="Rectangle 22">
            <a:extLst>
              <a:ext uri="{FF2B5EF4-FFF2-40B4-BE49-F238E27FC236}">
                <a16:creationId xmlns:a16="http://schemas.microsoft.com/office/drawing/2014/main" id="{515C0410-459E-4969-99FA-2C9F556C183E}"/>
              </a:ext>
            </a:extLst>
          </p:cNvPr>
          <p:cNvSpPr/>
          <p:nvPr/>
        </p:nvSpPr>
        <p:spPr bwMode="auto">
          <a:xfrm>
            <a:off x="6463822" y="1844040"/>
            <a:ext cx="1150620" cy="40011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24" name="Rectangle 23">
            <a:extLst>
              <a:ext uri="{FF2B5EF4-FFF2-40B4-BE49-F238E27FC236}">
                <a16:creationId xmlns:a16="http://schemas.microsoft.com/office/drawing/2014/main" id="{327F0AFB-1B05-4D66-81DC-55BB7FDA33AA}"/>
              </a:ext>
            </a:extLst>
          </p:cNvPr>
          <p:cNvSpPr/>
          <p:nvPr/>
        </p:nvSpPr>
        <p:spPr bwMode="auto">
          <a:xfrm>
            <a:off x="870027" y="4674681"/>
            <a:ext cx="1150620" cy="40011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25" name="Rectangle 24">
            <a:extLst>
              <a:ext uri="{FF2B5EF4-FFF2-40B4-BE49-F238E27FC236}">
                <a16:creationId xmlns:a16="http://schemas.microsoft.com/office/drawing/2014/main" id="{C26DB2B3-CF3F-4BDD-9450-BA7E06C3998D}"/>
              </a:ext>
            </a:extLst>
          </p:cNvPr>
          <p:cNvSpPr/>
          <p:nvPr/>
        </p:nvSpPr>
        <p:spPr bwMode="auto">
          <a:xfrm>
            <a:off x="3656168" y="4661604"/>
            <a:ext cx="1150620" cy="40011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26" name="Rectangle 25">
            <a:extLst>
              <a:ext uri="{FF2B5EF4-FFF2-40B4-BE49-F238E27FC236}">
                <a16:creationId xmlns:a16="http://schemas.microsoft.com/office/drawing/2014/main" id="{B997F622-F64A-431B-AAC7-178B99E237F9}"/>
              </a:ext>
            </a:extLst>
          </p:cNvPr>
          <p:cNvSpPr/>
          <p:nvPr/>
        </p:nvSpPr>
        <p:spPr bwMode="auto">
          <a:xfrm>
            <a:off x="6442309" y="4674681"/>
            <a:ext cx="1150620" cy="40011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cxnSp>
        <p:nvCxnSpPr>
          <p:cNvPr id="12" name="Straight Arrow Connector 11">
            <a:extLst>
              <a:ext uri="{FF2B5EF4-FFF2-40B4-BE49-F238E27FC236}">
                <a16:creationId xmlns:a16="http://schemas.microsoft.com/office/drawing/2014/main" id="{9A9F06D4-405B-4F65-92FF-10FAF95EFBAB}"/>
              </a:ext>
            </a:extLst>
          </p:cNvPr>
          <p:cNvCxnSpPr>
            <a:cxnSpLocks/>
          </p:cNvCxnSpPr>
          <p:nvPr/>
        </p:nvCxnSpPr>
        <p:spPr bwMode="auto">
          <a:xfrm>
            <a:off x="5920740" y="4434840"/>
            <a:ext cx="1584960" cy="1013460"/>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27" name="TextBox 26">
            <a:extLst>
              <a:ext uri="{FF2B5EF4-FFF2-40B4-BE49-F238E27FC236}">
                <a16:creationId xmlns:a16="http://schemas.microsoft.com/office/drawing/2014/main" id="{AC2169CF-F726-4EC4-BD80-2A98F78D612F}"/>
              </a:ext>
            </a:extLst>
          </p:cNvPr>
          <p:cNvSpPr txBox="1"/>
          <p:nvPr/>
        </p:nvSpPr>
        <p:spPr>
          <a:xfrm>
            <a:off x="1887298" y="5074791"/>
            <a:ext cx="717710" cy="400110"/>
          </a:xfrm>
          <a:prstGeom prst="rect">
            <a:avLst/>
          </a:prstGeom>
          <a:noFill/>
        </p:spPr>
        <p:txBody>
          <a:bodyPr wrap="square" rtlCol="0">
            <a:spAutoFit/>
          </a:bodyPr>
          <a:lstStyle/>
          <a:p>
            <a:pPr algn="just"/>
            <a:r>
              <a:rPr lang="en-US" sz="1000" b="0" u="none" dirty="0">
                <a:solidFill>
                  <a:srgbClr val="18456E"/>
                </a:solidFill>
                <a:latin typeface="Arial" pitchFamily="34" charset="0"/>
                <a:cs typeface="Arial" pitchFamily="34" charset="0"/>
              </a:rPr>
              <a:t>High Tenure</a:t>
            </a:r>
          </a:p>
        </p:txBody>
      </p:sp>
      <p:sp>
        <p:nvSpPr>
          <p:cNvPr id="28" name="TextBox 27">
            <a:extLst>
              <a:ext uri="{FF2B5EF4-FFF2-40B4-BE49-F238E27FC236}">
                <a16:creationId xmlns:a16="http://schemas.microsoft.com/office/drawing/2014/main" id="{E5C13062-0432-4D7C-BC65-8AFCD4419BDE}"/>
              </a:ext>
            </a:extLst>
          </p:cNvPr>
          <p:cNvSpPr txBox="1"/>
          <p:nvPr/>
        </p:nvSpPr>
        <p:spPr>
          <a:xfrm>
            <a:off x="2697002" y="4446389"/>
            <a:ext cx="609203" cy="400110"/>
          </a:xfrm>
          <a:prstGeom prst="rect">
            <a:avLst/>
          </a:prstGeom>
          <a:solidFill>
            <a:schemeClr val="bg1"/>
          </a:solidFill>
        </p:spPr>
        <p:txBody>
          <a:bodyPr wrap="square" rtlCol="0">
            <a:spAutoFit/>
          </a:bodyPr>
          <a:lstStyle/>
          <a:p>
            <a:r>
              <a:rPr lang="en-US" sz="1000" b="0" u="none" dirty="0">
                <a:solidFill>
                  <a:srgbClr val="9E4F54"/>
                </a:solidFill>
                <a:latin typeface="Arial" pitchFamily="34" charset="0"/>
                <a:cs typeface="Arial" pitchFamily="34" charset="0"/>
              </a:rPr>
              <a:t>Mixed</a:t>
            </a:r>
          </a:p>
          <a:p>
            <a:r>
              <a:rPr lang="en-US" sz="1000" b="0" u="none" dirty="0">
                <a:solidFill>
                  <a:srgbClr val="9E4F54"/>
                </a:solidFill>
                <a:latin typeface="Arial" pitchFamily="34" charset="0"/>
                <a:cs typeface="Arial" pitchFamily="34" charset="0"/>
              </a:rPr>
              <a:t>Tenure</a:t>
            </a:r>
          </a:p>
        </p:txBody>
      </p:sp>
      <p:sp>
        <p:nvSpPr>
          <p:cNvPr id="29" name="TextBox 28">
            <a:extLst>
              <a:ext uri="{FF2B5EF4-FFF2-40B4-BE49-F238E27FC236}">
                <a16:creationId xmlns:a16="http://schemas.microsoft.com/office/drawing/2014/main" id="{5CE2CE38-36D2-4F4E-A955-1AD82E1B3785}"/>
              </a:ext>
            </a:extLst>
          </p:cNvPr>
          <p:cNvSpPr txBox="1"/>
          <p:nvPr/>
        </p:nvSpPr>
        <p:spPr>
          <a:xfrm>
            <a:off x="5337095" y="5501292"/>
            <a:ext cx="717710" cy="400110"/>
          </a:xfrm>
          <a:prstGeom prst="rect">
            <a:avLst/>
          </a:prstGeom>
          <a:noFill/>
        </p:spPr>
        <p:txBody>
          <a:bodyPr wrap="square" rtlCol="0">
            <a:spAutoFit/>
          </a:bodyPr>
          <a:lstStyle/>
          <a:p>
            <a:pPr algn="just"/>
            <a:r>
              <a:rPr lang="en-US" sz="1000" b="0" u="none" dirty="0">
                <a:solidFill>
                  <a:srgbClr val="18456E"/>
                </a:solidFill>
                <a:latin typeface="Arial" pitchFamily="34" charset="0"/>
                <a:cs typeface="Arial" pitchFamily="34" charset="0"/>
              </a:rPr>
              <a:t>High Tenure</a:t>
            </a:r>
          </a:p>
        </p:txBody>
      </p:sp>
      <p:sp>
        <p:nvSpPr>
          <p:cNvPr id="30" name="TextBox 29">
            <a:extLst>
              <a:ext uri="{FF2B5EF4-FFF2-40B4-BE49-F238E27FC236}">
                <a16:creationId xmlns:a16="http://schemas.microsoft.com/office/drawing/2014/main" id="{2CF4F4B3-415F-43B0-8295-F86BB21598AF}"/>
              </a:ext>
            </a:extLst>
          </p:cNvPr>
          <p:cNvSpPr txBox="1"/>
          <p:nvPr/>
        </p:nvSpPr>
        <p:spPr>
          <a:xfrm>
            <a:off x="4253778" y="5249964"/>
            <a:ext cx="717710" cy="400110"/>
          </a:xfrm>
          <a:prstGeom prst="rect">
            <a:avLst/>
          </a:prstGeom>
          <a:noFill/>
        </p:spPr>
        <p:txBody>
          <a:bodyPr wrap="square" rtlCol="0">
            <a:spAutoFit/>
          </a:bodyPr>
          <a:lstStyle/>
          <a:p>
            <a:pPr algn="r"/>
            <a:r>
              <a:rPr lang="en-US" sz="1000" b="0" u="none" dirty="0">
                <a:solidFill>
                  <a:srgbClr val="9E4F54"/>
                </a:solidFill>
                <a:latin typeface="Arial" pitchFamily="34" charset="0"/>
                <a:cs typeface="Arial" pitchFamily="34" charset="0"/>
              </a:rPr>
              <a:t>Mixed</a:t>
            </a:r>
          </a:p>
          <a:p>
            <a:pPr algn="r"/>
            <a:r>
              <a:rPr lang="en-US" sz="1000" b="0" u="none" dirty="0">
                <a:solidFill>
                  <a:srgbClr val="9E4F54"/>
                </a:solidFill>
                <a:latin typeface="Arial" pitchFamily="34" charset="0"/>
                <a:cs typeface="Arial" pitchFamily="34" charset="0"/>
              </a:rPr>
              <a:t>Tenure</a:t>
            </a:r>
          </a:p>
        </p:txBody>
      </p:sp>
      <p:sp>
        <p:nvSpPr>
          <p:cNvPr id="31" name="TextBox 30">
            <a:extLst>
              <a:ext uri="{FF2B5EF4-FFF2-40B4-BE49-F238E27FC236}">
                <a16:creationId xmlns:a16="http://schemas.microsoft.com/office/drawing/2014/main" id="{58EC7A4A-EAB8-4557-9A95-0AE3996FCDA6}"/>
              </a:ext>
            </a:extLst>
          </p:cNvPr>
          <p:cNvSpPr txBox="1"/>
          <p:nvPr/>
        </p:nvSpPr>
        <p:spPr>
          <a:xfrm>
            <a:off x="6890254" y="5513358"/>
            <a:ext cx="717710" cy="400110"/>
          </a:xfrm>
          <a:prstGeom prst="rect">
            <a:avLst/>
          </a:prstGeom>
          <a:noFill/>
        </p:spPr>
        <p:txBody>
          <a:bodyPr wrap="square" rtlCol="0">
            <a:spAutoFit/>
          </a:bodyPr>
          <a:lstStyle/>
          <a:p>
            <a:pPr algn="just"/>
            <a:r>
              <a:rPr lang="en-US" sz="1000" b="0" u="none" dirty="0">
                <a:solidFill>
                  <a:srgbClr val="18456E"/>
                </a:solidFill>
                <a:latin typeface="Arial" pitchFamily="34" charset="0"/>
                <a:cs typeface="Arial" pitchFamily="34" charset="0"/>
              </a:rPr>
              <a:t>High Tenure</a:t>
            </a:r>
          </a:p>
        </p:txBody>
      </p:sp>
      <p:sp>
        <p:nvSpPr>
          <p:cNvPr id="32" name="TextBox 31">
            <a:extLst>
              <a:ext uri="{FF2B5EF4-FFF2-40B4-BE49-F238E27FC236}">
                <a16:creationId xmlns:a16="http://schemas.microsoft.com/office/drawing/2014/main" id="{A9E27673-98F1-4BB8-AC97-055CF10A4E59}"/>
              </a:ext>
            </a:extLst>
          </p:cNvPr>
          <p:cNvSpPr txBox="1"/>
          <p:nvPr/>
        </p:nvSpPr>
        <p:spPr>
          <a:xfrm>
            <a:off x="8140296" y="4941570"/>
            <a:ext cx="609203" cy="400110"/>
          </a:xfrm>
          <a:prstGeom prst="rect">
            <a:avLst/>
          </a:prstGeom>
          <a:solidFill>
            <a:schemeClr val="bg1"/>
          </a:solidFill>
        </p:spPr>
        <p:txBody>
          <a:bodyPr wrap="square" rtlCol="0">
            <a:spAutoFit/>
          </a:bodyPr>
          <a:lstStyle/>
          <a:p>
            <a:r>
              <a:rPr lang="en-US" sz="1000" b="0" u="none" dirty="0">
                <a:solidFill>
                  <a:srgbClr val="9E4F54"/>
                </a:solidFill>
                <a:latin typeface="Arial" pitchFamily="34" charset="0"/>
                <a:cs typeface="Arial" pitchFamily="34" charset="0"/>
              </a:rPr>
              <a:t>Mixed</a:t>
            </a:r>
          </a:p>
          <a:p>
            <a:r>
              <a:rPr lang="en-US" sz="1000" b="0" u="none" dirty="0">
                <a:solidFill>
                  <a:srgbClr val="9E4F54"/>
                </a:solidFill>
                <a:latin typeface="Arial" pitchFamily="34" charset="0"/>
                <a:cs typeface="Arial" pitchFamily="34" charset="0"/>
              </a:rPr>
              <a:t>Tenure</a:t>
            </a:r>
          </a:p>
        </p:txBody>
      </p:sp>
    </p:spTree>
    <p:extLst>
      <p:ext uri="{BB962C8B-B14F-4D97-AF65-F5344CB8AC3E}">
        <p14:creationId xmlns:p14="http://schemas.microsoft.com/office/powerpoint/2010/main" val="246773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DDDCE-B020-413B-9B26-60F302978A45}"/>
              </a:ext>
            </a:extLst>
          </p:cNvPr>
          <p:cNvSpPr>
            <a:spLocks noGrp="1"/>
          </p:cNvSpPr>
          <p:nvPr>
            <p:ph type="title"/>
          </p:nvPr>
        </p:nvSpPr>
        <p:spPr/>
        <p:txBody>
          <a:bodyPr/>
          <a:lstStyle/>
          <a:p>
            <a:r>
              <a:rPr lang="en-US" dirty="0"/>
              <a:t>“Annual” DID Specification</a:t>
            </a:r>
          </a:p>
        </p:txBody>
      </p:sp>
      <p:sp>
        <p:nvSpPr>
          <p:cNvPr id="3" name="Slide Number Placeholder 2">
            <a:extLst>
              <a:ext uri="{FF2B5EF4-FFF2-40B4-BE49-F238E27FC236}">
                <a16:creationId xmlns:a16="http://schemas.microsoft.com/office/drawing/2014/main" id="{155DDCCF-3B1C-4707-AD3F-F2D687B60857}"/>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41</a:t>
            </a:fld>
            <a:endParaRPr lang="en-GB" dirty="0"/>
          </a:p>
        </p:txBody>
      </p:sp>
    </p:spTree>
    <p:extLst>
      <p:ext uri="{BB962C8B-B14F-4D97-AF65-F5344CB8AC3E}">
        <p14:creationId xmlns:p14="http://schemas.microsoft.com/office/powerpoint/2010/main" val="19524802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9DDDD-3D3B-4797-AB7E-BBFDC363E66A}"/>
              </a:ext>
            </a:extLst>
          </p:cNvPr>
          <p:cNvSpPr>
            <a:spLocks noGrp="1"/>
          </p:cNvSpPr>
          <p:nvPr>
            <p:ph type="title"/>
          </p:nvPr>
        </p:nvSpPr>
        <p:spPr/>
        <p:txBody>
          <a:bodyPr/>
          <a:lstStyle/>
          <a:p>
            <a:r>
              <a:rPr lang="en-US" dirty="0"/>
              <a:t>“Annual” DID Regression Coefficients</a:t>
            </a:r>
          </a:p>
        </p:txBody>
      </p:sp>
      <p:sp>
        <p:nvSpPr>
          <p:cNvPr id="3" name="Slide Number Placeholder 2">
            <a:extLst>
              <a:ext uri="{FF2B5EF4-FFF2-40B4-BE49-F238E27FC236}">
                <a16:creationId xmlns:a16="http://schemas.microsoft.com/office/drawing/2014/main" id="{948967F9-E67E-478E-A0BD-04863AB333DF}"/>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42</a:t>
            </a:fld>
            <a:endParaRPr lang="en-GB" dirty="0"/>
          </a:p>
        </p:txBody>
      </p:sp>
      <p:pic>
        <p:nvPicPr>
          <p:cNvPr id="8" name="Picture 7">
            <a:extLst>
              <a:ext uri="{FF2B5EF4-FFF2-40B4-BE49-F238E27FC236}">
                <a16:creationId xmlns:a16="http://schemas.microsoft.com/office/drawing/2014/main" id="{D255460C-9A94-4603-8A3D-9B049C0A26C1}"/>
              </a:ext>
            </a:extLst>
          </p:cNvPr>
          <p:cNvPicPr>
            <a:picLocks noChangeAspect="1"/>
          </p:cNvPicPr>
          <p:nvPr/>
        </p:nvPicPr>
        <p:blipFill rotWithShape="1">
          <a:blip r:embed="rId2"/>
          <a:srcRect l="2455" t="24067" r="73818" b="49030"/>
          <a:stretch/>
        </p:blipFill>
        <p:spPr>
          <a:xfrm>
            <a:off x="354013" y="1679944"/>
            <a:ext cx="4654119" cy="3498112"/>
          </a:xfrm>
          <a:prstGeom prst="rect">
            <a:avLst/>
          </a:prstGeom>
        </p:spPr>
      </p:pic>
      <p:sp>
        <p:nvSpPr>
          <p:cNvPr id="9" name="Rectangle 8">
            <a:extLst>
              <a:ext uri="{FF2B5EF4-FFF2-40B4-BE49-F238E27FC236}">
                <a16:creationId xmlns:a16="http://schemas.microsoft.com/office/drawing/2014/main" id="{0A1EDFA0-D2C3-4D9E-B223-F31E71F82152}"/>
              </a:ext>
            </a:extLst>
          </p:cNvPr>
          <p:cNvSpPr/>
          <p:nvPr/>
        </p:nvSpPr>
        <p:spPr bwMode="auto">
          <a:xfrm>
            <a:off x="1103970" y="1419355"/>
            <a:ext cx="3847171" cy="82203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b="0" u="none" dirty="0">
                <a:latin typeface="Arial" panose="020B0604020202020204" pitchFamily="34" charset="0"/>
                <a:cs typeface="Arial" panose="020B0604020202020204" pitchFamily="34" charset="0"/>
              </a:rPr>
              <a:t>County Exposure Coefficients</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Mixed Tenure NM</a:t>
            </a:r>
          </a:p>
        </p:txBody>
      </p:sp>
      <p:sp>
        <p:nvSpPr>
          <p:cNvPr id="10" name="TextBox 9">
            <a:extLst>
              <a:ext uri="{FF2B5EF4-FFF2-40B4-BE49-F238E27FC236}">
                <a16:creationId xmlns:a16="http://schemas.microsoft.com/office/drawing/2014/main" id="{074D2BA3-68D6-4155-AC47-C4685BF650BB}"/>
              </a:ext>
            </a:extLst>
          </p:cNvPr>
          <p:cNvSpPr txBox="1"/>
          <p:nvPr/>
        </p:nvSpPr>
        <p:spPr>
          <a:xfrm>
            <a:off x="3663176" y="5329645"/>
            <a:ext cx="3256156" cy="584775"/>
          </a:xfrm>
          <a:prstGeom prst="rect">
            <a:avLst/>
          </a:prstGeom>
          <a:noFill/>
        </p:spPr>
        <p:txBody>
          <a:bodyPr wrap="square" rtlCol="0">
            <a:spAutoFit/>
          </a:bodyPr>
          <a:lstStyle/>
          <a:p>
            <a:r>
              <a:rPr lang="en-US" sz="1600" b="0" dirty="0">
                <a:solidFill>
                  <a:schemeClr val="tx1">
                    <a:lumMod val="95000"/>
                    <a:lumOff val="5000"/>
                  </a:schemeClr>
                </a:solidFill>
                <a:latin typeface="Arial" pitchFamily="34" charset="0"/>
                <a:cs typeface="Arial" pitchFamily="34" charset="0"/>
              </a:rPr>
              <a:t>County Own:</a:t>
            </a:r>
            <a:r>
              <a:rPr lang="en-US" sz="1600" b="0" u="none" dirty="0">
                <a:solidFill>
                  <a:schemeClr val="tx1">
                    <a:lumMod val="95000"/>
                    <a:lumOff val="5000"/>
                  </a:schemeClr>
                </a:solidFill>
                <a:latin typeface="Arial" pitchFamily="34" charset="0"/>
                <a:cs typeface="Arial" pitchFamily="34" charset="0"/>
              </a:rPr>
              <a:t> coefficient is negative and significant on impact</a:t>
            </a:r>
          </a:p>
        </p:txBody>
      </p:sp>
      <p:sp>
        <p:nvSpPr>
          <p:cNvPr id="11" name="Freeform: Shape 10">
            <a:extLst>
              <a:ext uri="{FF2B5EF4-FFF2-40B4-BE49-F238E27FC236}">
                <a16:creationId xmlns:a16="http://schemas.microsoft.com/office/drawing/2014/main" id="{D08811B3-A9D3-43B9-A7B2-65AE8239C446}"/>
              </a:ext>
            </a:extLst>
          </p:cNvPr>
          <p:cNvSpPr/>
          <p:nvPr/>
        </p:nvSpPr>
        <p:spPr bwMode="auto">
          <a:xfrm>
            <a:off x="2406421" y="3936380"/>
            <a:ext cx="1256755" cy="1432932"/>
          </a:xfrm>
          <a:custGeom>
            <a:avLst/>
            <a:gdLst>
              <a:gd name="connsiteX0" fmla="*/ 1256755 w 1256755"/>
              <a:gd name="connsiteY0" fmla="*/ 1432932 h 1432932"/>
              <a:gd name="connsiteX1" fmla="*/ 163935 w 1256755"/>
              <a:gd name="connsiteY1" fmla="*/ 496230 h 1432932"/>
              <a:gd name="connsiteX2" fmla="*/ 24545 w 1256755"/>
              <a:gd name="connsiteY2" fmla="*/ 0 h 1432932"/>
            </a:gdLst>
            <a:ahLst/>
            <a:cxnLst>
              <a:cxn ang="0">
                <a:pos x="connsiteX0" y="connsiteY0"/>
              </a:cxn>
              <a:cxn ang="0">
                <a:pos x="connsiteX1" y="connsiteY1"/>
              </a:cxn>
              <a:cxn ang="0">
                <a:pos x="connsiteX2" y="connsiteY2"/>
              </a:cxn>
            </a:cxnLst>
            <a:rect l="l" t="t" r="r" b="b"/>
            <a:pathLst>
              <a:path w="1256755" h="1432932">
                <a:moveTo>
                  <a:pt x="1256755" y="1432932"/>
                </a:moveTo>
                <a:cubicBezTo>
                  <a:pt x="813029" y="1083992"/>
                  <a:pt x="369303" y="735052"/>
                  <a:pt x="163935" y="496230"/>
                </a:cubicBezTo>
                <a:cubicBezTo>
                  <a:pt x="-41433" y="257408"/>
                  <a:pt x="-8444" y="128704"/>
                  <a:pt x="24545" y="0"/>
                </a:cubicBezTo>
              </a:path>
            </a:pathLst>
          </a:custGeom>
          <a:noFill/>
          <a:ln w="9525" cap="flat" cmpd="sng" algn="ctr">
            <a:solidFill>
              <a:schemeClr val="tx1"/>
            </a:solidFill>
            <a:prstDash val="solid"/>
            <a:round/>
            <a:headEnd type="none" w="med" len="med"/>
            <a:tailEnd type="triangle" w="med" len="med"/>
          </a:ln>
          <a:effectLst/>
        </p:spPr>
        <p:txBody>
          <a:bodyPr rtlCol="0" anchor="ctr"/>
          <a:lstStyle/>
          <a:p>
            <a:pPr algn="ctr"/>
            <a:endParaRPr lang="en-US"/>
          </a:p>
        </p:txBody>
      </p:sp>
      <p:sp>
        <p:nvSpPr>
          <p:cNvPr id="12" name="Oval 11">
            <a:extLst>
              <a:ext uri="{FF2B5EF4-FFF2-40B4-BE49-F238E27FC236}">
                <a16:creationId xmlns:a16="http://schemas.microsoft.com/office/drawing/2014/main" id="{3DD25160-5FFD-45D9-8349-858E84708C29}"/>
              </a:ext>
            </a:extLst>
          </p:cNvPr>
          <p:cNvSpPr/>
          <p:nvPr/>
        </p:nvSpPr>
        <p:spPr bwMode="auto">
          <a:xfrm>
            <a:off x="5698273" y="1466385"/>
            <a:ext cx="189571" cy="213559"/>
          </a:xfrm>
          <a:prstGeom prst="ellipse">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3" name="Oval 12">
            <a:extLst>
              <a:ext uri="{FF2B5EF4-FFF2-40B4-BE49-F238E27FC236}">
                <a16:creationId xmlns:a16="http://schemas.microsoft.com/office/drawing/2014/main" id="{D26DE3AC-DD1C-420F-8176-BFD96B20AD79}"/>
              </a:ext>
            </a:extLst>
          </p:cNvPr>
          <p:cNvSpPr/>
          <p:nvPr/>
        </p:nvSpPr>
        <p:spPr bwMode="auto">
          <a:xfrm>
            <a:off x="5698273" y="1766880"/>
            <a:ext cx="189571" cy="213559"/>
          </a:xfrm>
          <a:prstGeom prst="ellipse">
            <a:avLst/>
          </a:prstGeom>
          <a:solidFill>
            <a:schemeClr val="tx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4" name="TextBox 13">
            <a:extLst>
              <a:ext uri="{FF2B5EF4-FFF2-40B4-BE49-F238E27FC236}">
                <a16:creationId xmlns:a16="http://schemas.microsoft.com/office/drawing/2014/main" id="{05E030DF-6C2C-48F1-8A63-AD7AC4A94157}"/>
              </a:ext>
            </a:extLst>
          </p:cNvPr>
          <p:cNvSpPr txBox="1"/>
          <p:nvPr/>
        </p:nvSpPr>
        <p:spPr>
          <a:xfrm>
            <a:off x="5968814" y="1384833"/>
            <a:ext cx="1266693" cy="338554"/>
          </a:xfrm>
          <a:prstGeom prst="rect">
            <a:avLst/>
          </a:prstGeom>
          <a:noFill/>
        </p:spPr>
        <p:txBody>
          <a:bodyPr wrap="none" rtlCol="0">
            <a:spAutoFit/>
          </a:bodyPr>
          <a:lstStyle/>
          <a:p>
            <a:r>
              <a:rPr lang="en-US" sz="1600" b="0" u="none" dirty="0">
                <a:latin typeface="Arial" pitchFamily="34" charset="0"/>
                <a:cs typeface="Arial" pitchFamily="34" charset="0"/>
              </a:rPr>
              <a:t>Insignificant</a:t>
            </a:r>
          </a:p>
        </p:txBody>
      </p:sp>
      <p:sp>
        <p:nvSpPr>
          <p:cNvPr id="15" name="TextBox 14">
            <a:extLst>
              <a:ext uri="{FF2B5EF4-FFF2-40B4-BE49-F238E27FC236}">
                <a16:creationId xmlns:a16="http://schemas.microsoft.com/office/drawing/2014/main" id="{EB0434A5-0FEC-4010-8798-32F03E68907D}"/>
              </a:ext>
            </a:extLst>
          </p:cNvPr>
          <p:cNvSpPr txBox="1"/>
          <p:nvPr/>
        </p:nvSpPr>
        <p:spPr>
          <a:xfrm>
            <a:off x="5956772" y="1702205"/>
            <a:ext cx="1596912" cy="338554"/>
          </a:xfrm>
          <a:prstGeom prst="rect">
            <a:avLst/>
          </a:prstGeom>
          <a:noFill/>
        </p:spPr>
        <p:txBody>
          <a:bodyPr wrap="none" rtlCol="0">
            <a:spAutoFit/>
          </a:bodyPr>
          <a:lstStyle/>
          <a:p>
            <a:r>
              <a:rPr lang="en-US" sz="1600" b="0" u="none" dirty="0">
                <a:latin typeface="Arial" pitchFamily="34" charset="0"/>
                <a:cs typeface="Arial" pitchFamily="34" charset="0"/>
              </a:rPr>
              <a:t>Significant 95%</a:t>
            </a:r>
          </a:p>
        </p:txBody>
      </p:sp>
      <p:sp>
        <p:nvSpPr>
          <p:cNvPr id="16" name="TextBox 15">
            <a:extLst>
              <a:ext uri="{FF2B5EF4-FFF2-40B4-BE49-F238E27FC236}">
                <a16:creationId xmlns:a16="http://schemas.microsoft.com/office/drawing/2014/main" id="{90B276FF-B163-4302-ABF8-599A12CE9FAA}"/>
              </a:ext>
            </a:extLst>
          </p:cNvPr>
          <p:cNvSpPr txBox="1"/>
          <p:nvPr/>
        </p:nvSpPr>
        <p:spPr>
          <a:xfrm>
            <a:off x="5149200" y="2527058"/>
            <a:ext cx="3570801" cy="584775"/>
          </a:xfrm>
          <a:prstGeom prst="rect">
            <a:avLst/>
          </a:prstGeom>
          <a:noFill/>
        </p:spPr>
        <p:txBody>
          <a:bodyPr wrap="square" rtlCol="0">
            <a:spAutoFit/>
          </a:bodyPr>
          <a:lstStyle/>
          <a:p>
            <a:r>
              <a:rPr lang="en-US" sz="1600" b="0" dirty="0">
                <a:solidFill>
                  <a:srgbClr val="008000"/>
                </a:solidFill>
                <a:latin typeface="Arial" pitchFamily="34" charset="0"/>
                <a:cs typeface="Arial" pitchFamily="34" charset="0"/>
              </a:rPr>
              <a:t>County Upstream</a:t>
            </a:r>
            <a:r>
              <a:rPr lang="en-US" sz="1600" b="0" u="none" dirty="0">
                <a:solidFill>
                  <a:srgbClr val="008000"/>
                </a:solidFill>
                <a:latin typeface="Arial" pitchFamily="34" charset="0"/>
                <a:cs typeface="Arial" pitchFamily="34" charset="0"/>
              </a:rPr>
              <a:t>: grows and becomes significant starting in 2008</a:t>
            </a:r>
          </a:p>
        </p:txBody>
      </p:sp>
      <p:sp>
        <p:nvSpPr>
          <p:cNvPr id="17" name="Freeform: Shape 16">
            <a:extLst>
              <a:ext uri="{FF2B5EF4-FFF2-40B4-BE49-F238E27FC236}">
                <a16:creationId xmlns:a16="http://schemas.microsoft.com/office/drawing/2014/main" id="{1857FE21-594B-4B71-BF88-8F042C5CE0EC}"/>
              </a:ext>
            </a:extLst>
          </p:cNvPr>
          <p:cNvSpPr/>
          <p:nvPr/>
        </p:nvSpPr>
        <p:spPr bwMode="auto">
          <a:xfrm>
            <a:off x="3454712" y="2480121"/>
            <a:ext cx="1691576" cy="619918"/>
          </a:xfrm>
          <a:custGeom>
            <a:avLst/>
            <a:gdLst>
              <a:gd name="connsiteX0" fmla="*/ 1691576 w 1691576"/>
              <a:gd name="connsiteY0" fmla="*/ 62357 h 619918"/>
              <a:gd name="connsiteX1" fmla="*/ 269795 w 1691576"/>
              <a:gd name="connsiteY1" fmla="*/ 51206 h 619918"/>
              <a:gd name="connsiteX2" fmla="*/ 2166 w 1691576"/>
              <a:gd name="connsiteY2" fmla="*/ 619918 h 619918"/>
            </a:gdLst>
            <a:ahLst/>
            <a:cxnLst>
              <a:cxn ang="0">
                <a:pos x="connsiteX0" y="connsiteY0"/>
              </a:cxn>
              <a:cxn ang="0">
                <a:pos x="connsiteX1" y="connsiteY1"/>
              </a:cxn>
              <a:cxn ang="0">
                <a:pos x="connsiteX2" y="connsiteY2"/>
              </a:cxn>
            </a:cxnLst>
            <a:rect l="l" t="t" r="r" b="b"/>
            <a:pathLst>
              <a:path w="1691576" h="619918">
                <a:moveTo>
                  <a:pt x="1691576" y="62357"/>
                </a:moveTo>
                <a:cubicBezTo>
                  <a:pt x="1121469" y="10318"/>
                  <a:pt x="551363" y="-41721"/>
                  <a:pt x="269795" y="51206"/>
                </a:cubicBezTo>
                <a:cubicBezTo>
                  <a:pt x="-11773" y="144133"/>
                  <a:pt x="-4804" y="382025"/>
                  <a:pt x="2166" y="619918"/>
                </a:cubicBezTo>
              </a:path>
            </a:pathLst>
          </a:custGeom>
          <a:noFill/>
          <a:ln w="9525" cap="flat" cmpd="sng" algn="ctr">
            <a:solidFill>
              <a:srgbClr val="008000"/>
            </a:solidFill>
            <a:prstDash val="solid"/>
            <a:round/>
            <a:headEnd type="none" w="med" len="med"/>
            <a:tailEnd type="triangle" w="med" len="med"/>
          </a:ln>
          <a:effectLst/>
        </p:spPr>
        <p:txBody>
          <a:bodyPr rtlCol="0" anchor="ctr"/>
          <a:lstStyle/>
          <a:p>
            <a:pPr algn="ctr"/>
            <a:endParaRPr lang="en-US"/>
          </a:p>
        </p:txBody>
      </p:sp>
      <p:sp>
        <p:nvSpPr>
          <p:cNvPr id="18" name="TextBox 17">
            <a:extLst>
              <a:ext uri="{FF2B5EF4-FFF2-40B4-BE49-F238E27FC236}">
                <a16:creationId xmlns:a16="http://schemas.microsoft.com/office/drawing/2014/main" id="{12A3D92D-B6E0-4552-9B02-EB97EE686E43}"/>
              </a:ext>
            </a:extLst>
          </p:cNvPr>
          <p:cNvSpPr txBox="1"/>
          <p:nvPr/>
        </p:nvSpPr>
        <p:spPr>
          <a:xfrm>
            <a:off x="5149200" y="3866530"/>
            <a:ext cx="3570801" cy="584775"/>
          </a:xfrm>
          <a:prstGeom prst="rect">
            <a:avLst/>
          </a:prstGeom>
          <a:noFill/>
        </p:spPr>
        <p:txBody>
          <a:bodyPr wrap="square" rtlCol="0">
            <a:spAutoFit/>
          </a:bodyPr>
          <a:lstStyle/>
          <a:p>
            <a:r>
              <a:rPr lang="en-US" sz="1600" b="0" dirty="0">
                <a:solidFill>
                  <a:srgbClr val="FF0000"/>
                </a:solidFill>
                <a:latin typeface="Arial" pitchFamily="34" charset="0"/>
                <a:cs typeface="Arial" pitchFamily="34" charset="0"/>
              </a:rPr>
              <a:t>County Downstream</a:t>
            </a:r>
            <a:r>
              <a:rPr lang="en-US" sz="1600" b="0" u="none" dirty="0">
                <a:solidFill>
                  <a:srgbClr val="FF0000"/>
                </a:solidFill>
                <a:latin typeface="Arial" pitchFamily="34" charset="0"/>
                <a:cs typeface="Arial" pitchFamily="34" charset="0"/>
              </a:rPr>
              <a:t>: generally insignificant</a:t>
            </a:r>
          </a:p>
        </p:txBody>
      </p:sp>
      <p:sp>
        <p:nvSpPr>
          <p:cNvPr id="19" name="Freeform: Shape 18">
            <a:extLst>
              <a:ext uri="{FF2B5EF4-FFF2-40B4-BE49-F238E27FC236}">
                <a16:creationId xmlns:a16="http://schemas.microsoft.com/office/drawing/2014/main" id="{8FA04283-0D1B-4CEF-9C83-EE472CD8A30C}"/>
              </a:ext>
            </a:extLst>
          </p:cNvPr>
          <p:cNvSpPr/>
          <p:nvPr/>
        </p:nvSpPr>
        <p:spPr bwMode="auto">
          <a:xfrm>
            <a:off x="2800952" y="3769914"/>
            <a:ext cx="2357365" cy="470014"/>
          </a:xfrm>
          <a:custGeom>
            <a:avLst/>
            <a:gdLst>
              <a:gd name="connsiteX0" fmla="*/ 1742017 w 1742017"/>
              <a:gd name="connsiteY0" fmla="*/ 158750 h 320014"/>
              <a:gd name="connsiteX1" fmla="*/ 520700 w 1742017"/>
              <a:gd name="connsiteY1" fmla="*/ 315383 h 320014"/>
              <a:gd name="connsiteX2" fmla="*/ 0 w 1742017"/>
              <a:gd name="connsiteY2" fmla="*/ 0 h 320014"/>
            </a:gdLst>
            <a:ahLst/>
            <a:cxnLst>
              <a:cxn ang="0">
                <a:pos x="connsiteX0" y="connsiteY0"/>
              </a:cxn>
              <a:cxn ang="0">
                <a:pos x="connsiteX1" y="connsiteY1"/>
              </a:cxn>
              <a:cxn ang="0">
                <a:pos x="connsiteX2" y="connsiteY2"/>
              </a:cxn>
            </a:cxnLst>
            <a:rect l="l" t="t" r="r" b="b"/>
            <a:pathLst>
              <a:path w="1742017" h="320014">
                <a:moveTo>
                  <a:pt x="1742017" y="158750"/>
                </a:moveTo>
                <a:cubicBezTo>
                  <a:pt x="1276526" y="250295"/>
                  <a:pt x="811036" y="341841"/>
                  <a:pt x="520700" y="315383"/>
                </a:cubicBezTo>
                <a:cubicBezTo>
                  <a:pt x="230364" y="288925"/>
                  <a:pt x="115182" y="144462"/>
                  <a:pt x="0" y="0"/>
                </a:cubicBezTo>
              </a:path>
            </a:pathLst>
          </a:custGeom>
          <a:noFill/>
          <a:ln w="9525" cap="flat" cmpd="sng" algn="ctr">
            <a:solidFill>
              <a:srgbClr val="FF0000"/>
            </a:solidFill>
            <a:prstDash val="solid"/>
            <a:round/>
            <a:headEnd type="none" w="med" len="med"/>
            <a:tailEnd type="triangle" w="med" len="med"/>
          </a:ln>
          <a:effectLst/>
        </p:spPr>
        <p:txBody>
          <a:bodyPr rtlCol="0" anchor="ctr"/>
          <a:lstStyle/>
          <a:p>
            <a:pPr algn="ctr"/>
            <a:endParaRPr lang="en-US"/>
          </a:p>
        </p:txBody>
      </p:sp>
    </p:spTree>
    <p:extLst>
      <p:ext uri="{BB962C8B-B14F-4D97-AF65-F5344CB8AC3E}">
        <p14:creationId xmlns:p14="http://schemas.microsoft.com/office/powerpoint/2010/main" val="85180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20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animBg="1"/>
      <p:bldP spid="13" grpId="0" animBg="1"/>
      <p:bldP spid="14" grpId="0"/>
      <p:bldP spid="15" grpId="0"/>
      <p:bldP spid="16" grpId="0"/>
      <p:bldP spid="17" grpId="0" animBg="1"/>
      <p:bldP spid="18" grpId="0"/>
      <p:bldP spid="1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6C2-127F-4905-AA06-2D111388D90A}"/>
              </a:ext>
            </a:extLst>
          </p:cNvPr>
          <p:cNvSpPr>
            <a:spLocks noGrp="1"/>
          </p:cNvSpPr>
          <p:nvPr>
            <p:ph type="title"/>
          </p:nvPr>
        </p:nvSpPr>
        <p:spPr/>
        <p:txBody>
          <a:bodyPr/>
          <a:lstStyle/>
          <a:p>
            <a:r>
              <a:rPr lang="en-US" dirty="0"/>
              <a:t>“Annual” DID Regression Coefficients</a:t>
            </a:r>
            <a:endParaRPr lang="en-US" dirty="0">
              <a:solidFill>
                <a:srgbClr val="00B0F0"/>
              </a:solidFill>
            </a:endParaRPr>
          </a:p>
        </p:txBody>
      </p:sp>
      <p:sp>
        <p:nvSpPr>
          <p:cNvPr id="3" name="Slide Number Placeholder 2">
            <a:extLst>
              <a:ext uri="{FF2B5EF4-FFF2-40B4-BE49-F238E27FC236}">
                <a16:creationId xmlns:a16="http://schemas.microsoft.com/office/drawing/2014/main" id="{3E272389-F4C9-4A86-9439-9A00654484D2}"/>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43</a:t>
            </a:fld>
            <a:endParaRPr lang="en-GB" dirty="0"/>
          </a:p>
        </p:txBody>
      </p:sp>
      <p:pic>
        <p:nvPicPr>
          <p:cNvPr id="6" name="Picture 5">
            <a:extLst>
              <a:ext uri="{FF2B5EF4-FFF2-40B4-BE49-F238E27FC236}">
                <a16:creationId xmlns:a16="http://schemas.microsoft.com/office/drawing/2014/main" id="{C86DE1A8-E111-4DF8-8908-A03384AB0FF7}"/>
              </a:ext>
            </a:extLst>
          </p:cNvPr>
          <p:cNvPicPr>
            <a:picLocks noChangeAspect="1"/>
          </p:cNvPicPr>
          <p:nvPr/>
        </p:nvPicPr>
        <p:blipFill rotWithShape="1">
          <a:blip r:embed="rId2"/>
          <a:srcRect l="2455" t="24067" r="50189" b="49240"/>
          <a:stretch/>
        </p:blipFill>
        <p:spPr>
          <a:xfrm>
            <a:off x="-1" y="1464576"/>
            <a:ext cx="6740322" cy="2518533"/>
          </a:xfrm>
          <a:prstGeom prst="rect">
            <a:avLst/>
          </a:prstGeom>
        </p:spPr>
      </p:pic>
      <p:sp>
        <p:nvSpPr>
          <p:cNvPr id="7" name="Rectangle 6">
            <a:extLst>
              <a:ext uri="{FF2B5EF4-FFF2-40B4-BE49-F238E27FC236}">
                <a16:creationId xmlns:a16="http://schemas.microsoft.com/office/drawing/2014/main" id="{B68EA041-4D29-4036-AA27-73B0340AAB56}"/>
              </a:ext>
            </a:extLst>
          </p:cNvPr>
          <p:cNvSpPr/>
          <p:nvPr/>
        </p:nvSpPr>
        <p:spPr bwMode="auto">
          <a:xfrm>
            <a:off x="274320" y="3954780"/>
            <a:ext cx="6215762" cy="435017"/>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b="0" u="none" dirty="0">
                <a:latin typeface="Arial" panose="020B0604020202020204" pitchFamily="34" charset="0"/>
                <a:cs typeface="Arial" panose="020B0604020202020204" pitchFamily="34" charset="0"/>
              </a:rPr>
              <a:t>Industry Exposure DID Terms</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B4DA71DC-9069-4EFE-90F7-D37A6C520C68}"/>
              </a:ext>
            </a:extLst>
          </p:cNvPr>
          <p:cNvSpPr/>
          <p:nvPr/>
        </p:nvSpPr>
        <p:spPr bwMode="auto">
          <a:xfrm>
            <a:off x="257519" y="1107123"/>
            <a:ext cx="6215763" cy="35745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b="0" u="none" dirty="0">
                <a:latin typeface="Arial" panose="020B0604020202020204" pitchFamily="34" charset="0"/>
                <a:cs typeface="Arial" panose="020B0604020202020204" pitchFamily="34" charset="0"/>
              </a:rPr>
              <a:t>County Exposure DID Terms</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11B75BF9-DB2A-4408-B5A5-39D248400654}"/>
              </a:ext>
            </a:extLst>
          </p:cNvPr>
          <p:cNvPicPr>
            <a:picLocks noChangeAspect="1"/>
          </p:cNvPicPr>
          <p:nvPr/>
        </p:nvPicPr>
        <p:blipFill rotWithShape="1">
          <a:blip r:embed="rId2"/>
          <a:srcRect l="2504" t="60844" r="50140" b="12463"/>
          <a:stretch/>
        </p:blipFill>
        <p:spPr>
          <a:xfrm>
            <a:off x="-1" y="4389797"/>
            <a:ext cx="6740322" cy="2518533"/>
          </a:xfrm>
          <a:prstGeom prst="rect">
            <a:avLst/>
          </a:prstGeom>
        </p:spPr>
      </p:pic>
      <p:sp>
        <p:nvSpPr>
          <p:cNvPr id="5" name="Rectangle 4">
            <a:extLst>
              <a:ext uri="{FF2B5EF4-FFF2-40B4-BE49-F238E27FC236}">
                <a16:creationId xmlns:a16="http://schemas.microsoft.com/office/drawing/2014/main" id="{7AD483A8-CF1B-4512-AF0C-B1366E13AAF2}"/>
              </a:ext>
            </a:extLst>
          </p:cNvPr>
          <p:cNvSpPr/>
          <p:nvPr/>
        </p:nvSpPr>
        <p:spPr bwMode="auto">
          <a:xfrm>
            <a:off x="-1" y="3954780"/>
            <a:ext cx="7092177" cy="290322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4" name="TextBox 13">
            <a:extLst>
              <a:ext uri="{FF2B5EF4-FFF2-40B4-BE49-F238E27FC236}">
                <a16:creationId xmlns:a16="http://schemas.microsoft.com/office/drawing/2014/main" id="{68310CB8-4374-485C-96A0-8C719973965A}"/>
              </a:ext>
            </a:extLst>
          </p:cNvPr>
          <p:cNvSpPr txBox="1"/>
          <p:nvPr/>
        </p:nvSpPr>
        <p:spPr>
          <a:xfrm>
            <a:off x="6869152" y="2069858"/>
            <a:ext cx="2274848" cy="830997"/>
          </a:xfrm>
          <a:prstGeom prst="rect">
            <a:avLst/>
          </a:prstGeom>
          <a:noFill/>
        </p:spPr>
        <p:txBody>
          <a:bodyPr wrap="square" rtlCol="0">
            <a:spAutoFit/>
          </a:bodyPr>
          <a:lstStyle/>
          <a:p>
            <a:r>
              <a:rPr lang="en-US" sz="1600" b="0" u="none" dirty="0">
                <a:solidFill>
                  <a:schemeClr val="accent6"/>
                </a:solidFill>
                <a:latin typeface="Arial" pitchFamily="34" charset="0"/>
                <a:cs typeface="Arial" pitchFamily="34" charset="0"/>
              </a:rPr>
              <a:t>Supply chain exposure more substantial for High-Tenure Workers</a:t>
            </a:r>
          </a:p>
        </p:txBody>
      </p:sp>
      <p:sp>
        <p:nvSpPr>
          <p:cNvPr id="15" name="Freeform: Shape 14">
            <a:extLst>
              <a:ext uri="{FF2B5EF4-FFF2-40B4-BE49-F238E27FC236}">
                <a16:creationId xmlns:a16="http://schemas.microsoft.com/office/drawing/2014/main" id="{0BDCBF5E-21CE-4580-A03C-B94657779AA2}"/>
              </a:ext>
            </a:extLst>
          </p:cNvPr>
          <p:cNvSpPr/>
          <p:nvPr/>
        </p:nvSpPr>
        <p:spPr bwMode="auto">
          <a:xfrm>
            <a:off x="6094141" y="1737401"/>
            <a:ext cx="1031488" cy="503994"/>
          </a:xfrm>
          <a:custGeom>
            <a:avLst/>
            <a:gdLst>
              <a:gd name="connsiteX0" fmla="*/ 1031488 w 1031488"/>
              <a:gd name="connsiteY0" fmla="*/ 247516 h 503994"/>
              <a:gd name="connsiteX1" fmla="*/ 641196 w 1031488"/>
              <a:gd name="connsiteY1" fmla="*/ 7765 h 503994"/>
              <a:gd name="connsiteX2" fmla="*/ 0 w 1031488"/>
              <a:gd name="connsiteY2" fmla="*/ 503994 h 503994"/>
            </a:gdLst>
            <a:ahLst/>
            <a:cxnLst>
              <a:cxn ang="0">
                <a:pos x="connsiteX0" y="connsiteY0"/>
              </a:cxn>
              <a:cxn ang="0">
                <a:pos x="connsiteX1" y="connsiteY1"/>
              </a:cxn>
              <a:cxn ang="0">
                <a:pos x="connsiteX2" y="connsiteY2"/>
              </a:cxn>
            </a:cxnLst>
            <a:rect l="l" t="t" r="r" b="b"/>
            <a:pathLst>
              <a:path w="1031488" h="503994">
                <a:moveTo>
                  <a:pt x="1031488" y="247516"/>
                </a:moveTo>
                <a:cubicBezTo>
                  <a:pt x="922299" y="106267"/>
                  <a:pt x="813111" y="-34981"/>
                  <a:pt x="641196" y="7765"/>
                </a:cubicBezTo>
                <a:cubicBezTo>
                  <a:pt x="469281" y="50511"/>
                  <a:pt x="234640" y="277252"/>
                  <a:pt x="0" y="503994"/>
                </a:cubicBezTo>
              </a:path>
            </a:pathLst>
          </a:custGeom>
          <a:noFill/>
          <a:ln w="9525" cap="flat" cmpd="sng" algn="ctr">
            <a:solidFill>
              <a:srgbClr val="008000"/>
            </a:solidFill>
            <a:prstDash val="solid"/>
            <a:round/>
            <a:headEnd type="none" w="med" len="med"/>
            <a:tailEnd type="triangle" w="med" len="med"/>
          </a:ln>
          <a:effectLst/>
        </p:spPr>
        <p:txBody>
          <a:bodyPr rtlCol="0" anchor="ctr"/>
          <a:lstStyle/>
          <a:p>
            <a:pPr algn="ctr"/>
            <a:endParaRPr lang="en-US"/>
          </a:p>
        </p:txBody>
      </p:sp>
      <p:sp>
        <p:nvSpPr>
          <p:cNvPr id="16" name="Freeform: Shape 15">
            <a:extLst>
              <a:ext uri="{FF2B5EF4-FFF2-40B4-BE49-F238E27FC236}">
                <a16:creationId xmlns:a16="http://schemas.microsoft.com/office/drawing/2014/main" id="{48F83F4E-D6A3-4613-96FD-2831AEC4B61F}"/>
              </a:ext>
            </a:extLst>
          </p:cNvPr>
          <p:cNvSpPr/>
          <p:nvPr/>
        </p:nvSpPr>
        <p:spPr bwMode="auto">
          <a:xfrm>
            <a:off x="6701883" y="2994102"/>
            <a:ext cx="379141" cy="270101"/>
          </a:xfrm>
          <a:custGeom>
            <a:avLst/>
            <a:gdLst>
              <a:gd name="connsiteX0" fmla="*/ 379141 w 379141"/>
              <a:gd name="connsiteY0" fmla="*/ 0 h 270101"/>
              <a:gd name="connsiteX1" fmla="*/ 267629 w 379141"/>
              <a:gd name="connsiteY1" fmla="*/ 256478 h 270101"/>
              <a:gd name="connsiteX2" fmla="*/ 0 w 379141"/>
              <a:gd name="connsiteY2" fmla="*/ 211874 h 270101"/>
            </a:gdLst>
            <a:ahLst/>
            <a:cxnLst>
              <a:cxn ang="0">
                <a:pos x="connsiteX0" y="connsiteY0"/>
              </a:cxn>
              <a:cxn ang="0">
                <a:pos x="connsiteX1" y="connsiteY1"/>
              </a:cxn>
              <a:cxn ang="0">
                <a:pos x="connsiteX2" y="connsiteY2"/>
              </a:cxn>
            </a:cxnLst>
            <a:rect l="l" t="t" r="r" b="b"/>
            <a:pathLst>
              <a:path w="379141" h="270101">
                <a:moveTo>
                  <a:pt x="379141" y="0"/>
                </a:moveTo>
                <a:cubicBezTo>
                  <a:pt x="354980" y="110583"/>
                  <a:pt x="330819" y="221166"/>
                  <a:pt x="267629" y="256478"/>
                </a:cubicBezTo>
                <a:cubicBezTo>
                  <a:pt x="204439" y="291790"/>
                  <a:pt x="102219" y="251832"/>
                  <a:pt x="0" y="211874"/>
                </a:cubicBezTo>
              </a:path>
            </a:pathLst>
          </a:custGeom>
          <a:noFill/>
          <a:ln w="9525" cap="flat" cmpd="sng" algn="ctr">
            <a:solidFill>
              <a:srgbClr val="FF0000"/>
            </a:solidFill>
            <a:prstDash val="solid"/>
            <a:round/>
            <a:headEnd type="none" w="med" len="med"/>
            <a:tailEnd type="triangle" w="med" len="med"/>
          </a:ln>
          <a:effectLst/>
        </p:spPr>
        <p:txBody>
          <a:bodyPr rtlCol="0" anchor="ctr"/>
          <a:lstStyle/>
          <a:p>
            <a:pPr algn="ctr"/>
            <a:endParaRPr lang="en-US"/>
          </a:p>
        </p:txBody>
      </p:sp>
    </p:spTree>
    <p:extLst>
      <p:ext uri="{BB962C8B-B14F-4D97-AF65-F5344CB8AC3E}">
        <p14:creationId xmlns:p14="http://schemas.microsoft.com/office/powerpoint/2010/main" val="1550403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1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6C2-127F-4905-AA06-2D111388D90A}"/>
              </a:ext>
            </a:extLst>
          </p:cNvPr>
          <p:cNvSpPr>
            <a:spLocks noGrp="1"/>
          </p:cNvSpPr>
          <p:nvPr>
            <p:ph type="title"/>
          </p:nvPr>
        </p:nvSpPr>
        <p:spPr/>
        <p:txBody>
          <a:bodyPr/>
          <a:lstStyle/>
          <a:p>
            <a:r>
              <a:rPr lang="en-US" dirty="0"/>
              <a:t>“Annual” DID Regression Coefficients</a:t>
            </a:r>
            <a:endParaRPr lang="en-US" dirty="0">
              <a:solidFill>
                <a:srgbClr val="00B0F0"/>
              </a:solidFill>
            </a:endParaRPr>
          </a:p>
        </p:txBody>
      </p:sp>
      <p:sp>
        <p:nvSpPr>
          <p:cNvPr id="3" name="Slide Number Placeholder 2">
            <a:extLst>
              <a:ext uri="{FF2B5EF4-FFF2-40B4-BE49-F238E27FC236}">
                <a16:creationId xmlns:a16="http://schemas.microsoft.com/office/drawing/2014/main" id="{3E272389-F4C9-4A86-9439-9A00654484D2}"/>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44</a:t>
            </a:fld>
            <a:endParaRPr lang="en-GB" dirty="0"/>
          </a:p>
        </p:txBody>
      </p:sp>
      <p:pic>
        <p:nvPicPr>
          <p:cNvPr id="6" name="Picture 5">
            <a:extLst>
              <a:ext uri="{FF2B5EF4-FFF2-40B4-BE49-F238E27FC236}">
                <a16:creationId xmlns:a16="http://schemas.microsoft.com/office/drawing/2014/main" id="{C86DE1A8-E111-4DF8-8908-A03384AB0FF7}"/>
              </a:ext>
            </a:extLst>
          </p:cNvPr>
          <p:cNvPicPr>
            <a:picLocks noChangeAspect="1"/>
          </p:cNvPicPr>
          <p:nvPr/>
        </p:nvPicPr>
        <p:blipFill rotWithShape="1">
          <a:blip r:embed="rId2"/>
          <a:srcRect l="2455" t="24067" r="50189" b="49240"/>
          <a:stretch/>
        </p:blipFill>
        <p:spPr>
          <a:xfrm>
            <a:off x="-1" y="1464576"/>
            <a:ext cx="6740322" cy="2518533"/>
          </a:xfrm>
          <a:prstGeom prst="rect">
            <a:avLst/>
          </a:prstGeom>
        </p:spPr>
      </p:pic>
      <p:sp>
        <p:nvSpPr>
          <p:cNvPr id="7" name="Rectangle 6">
            <a:extLst>
              <a:ext uri="{FF2B5EF4-FFF2-40B4-BE49-F238E27FC236}">
                <a16:creationId xmlns:a16="http://schemas.microsoft.com/office/drawing/2014/main" id="{B68EA041-4D29-4036-AA27-73B0340AAB56}"/>
              </a:ext>
            </a:extLst>
          </p:cNvPr>
          <p:cNvSpPr/>
          <p:nvPr/>
        </p:nvSpPr>
        <p:spPr bwMode="auto">
          <a:xfrm>
            <a:off x="274320" y="3954780"/>
            <a:ext cx="6215762" cy="435017"/>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b="0" u="none" dirty="0">
                <a:latin typeface="Arial" panose="020B0604020202020204" pitchFamily="34" charset="0"/>
                <a:cs typeface="Arial" panose="020B0604020202020204" pitchFamily="34" charset="0"/>
              </a:rPr>
              <a:t>Industry Exposure DID Terms</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B4DA71DC-9069-4EFE-90F7-D37A6C520C68}"/>
              </a:ext>
            </a:extLst>
          </p:cNvPr>
          <p:cNvSpPr/>
          <p:nvPr/>
        </p:nvSpPr>
        <p:spPr bwMode="auto">
          <a:xfrm>
            <a:off x="257519" y="1107123"/>
            <a:ext cx="6215763" cy="35745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b="0" u="none" dirty="0">
                <a:latin typeface="Arial" panose="020B0604020202020204" pitchFamily="34" charset="0"/>
                <a:cs typeface="Arial" panose="020B0604020202020204" pitchFamily="34" charset="0"/>
              </a:rPr>
              <a:t>County Exposure DID Terms</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11B75BF9-DB2A-4408-B5A5-39D248400654}"/>
              </a:ext>
            </a:extLst>
          </p:cNvPr>
          <p:cNvPicPr>
            <a:picLocks noChangeAspect="1"/>
          </p:cNvPicPr>
          <p:nvPr/>
        </p:nvPicPr>
        <p:blipFill rotWithShape="1">
          <a:blip r:embed="rId2"/>
          <a:srcRect l="2504" t="60844" r="50140" b="12463"/>
          <a:stretch/>
        </p:blipFill>
        <p:spPr>
          <a:xfrm>
            <a:off x="-1" y="4389797"/>
            <a:ext cx="6740322" cy="2518533"/>
          </a:xfrm>
          <a:prstGeom prst="rect">
            <a:avLst/>
          </a:prstGeom>
        </p:spPr>
      </p:pic>
      <p:sp>
        <p:nvSpPr>
          <p:cNvPr id="14" name="TextBox 13">
            <a:extLst>
              <a:ext uri="{FF2B5EF4-FFF2-40B4-BE49-F238E27FC236}">
                <a16:creationId xmlns:a16="http://schemas.microsoft.com/office/drawing/2014/main" id="{68310CB8-4374-485C-96A0-8C719973965A}"/>
              </a:ext>
            </a:extLst>
          </p:cNvPr>
          <p:cNvSpPr txBox="1"/>
          <p:nvPr/>
        </p:nvSpPr>
        <p:spPr>
          <a:xfrm>
            <a:off x="6869152" y="2069858"/>
            <a:ext cx="2274848" cy="830997"/>
          </a:xfrm>
          <a:prstGeom prst="rect">
            <a:avLst/>
          </a:prstGeom>
          <a:noFill/>
        </p:spPr>
        <p:txBody>
          <a:bodyPr wrap="square" rtlCol="0">
            <a:spAutoFit/>
          </a:bodyPr>
          <a:lstStyle/>
          <a:p>
            <a:r>
              <a:rPr lang="en-US" sz="1600" b="0" u="none" dirty="0">
                <a:solidFill>
                  <a:schemeClr val="bg1">
                    <a:lumMod val="50000"/>
                  </a:schemeClr>
                </a:solidFill>
                <a:latin typeface="Arial" pitchFamily="34" charset="0"/>
                <a:cs typeface="Arial" pitchFamily="34" charset="0"/>
              </a:rPr>
              <a:t>Supply chain exposure more substantial for High-Tenure Workers</a:t>
            </a:r>
          </a:p>
        </p:txBody>
      </p:sp>
      <p:sp>
        <p:nvSpPr>
          <p:cNvPr id="15" name="Freeform: Shape 14">
            <a:extLst>
              <a:ext uri="{FF2B5EF4-FFF2-40B4-BE49-F238E27FC236}">
                <a16:creationId xmlns:a16="http://schemas.microsoft.com/office/drawing/2014/main" id="{0BDCBF5E-21CE-4580-A03C-B94657779AA2}"/>
              </a:ext>
            </a:extLst>
          </p:cNvPr>
          <p:cNvSpPr/>
          <p:nvPr/>
        </p:nvSpPr>
        <p:spPr bwMode="auto">
          <a:xfrm>
            <a:off x="6094141" y="1737401"/>
            <a:ext cx="1031488" cy="503994"/>
          </a:xfrm>
          <a:custGeom>
            <a:avLst/>
            <a:gdLst>
              <a:gd name="connsiteX0" fmla="*/ 1031488 w 1031488"/>
              <a:gd name="connsiteY0" fmla="*/ 247516 h 503994"/>
              <a:gd name="connsiteX1" fmla="*/ 641196 w 1031488"/>
              <a:gd name="connsiteY1" fmla="*/ 7765 h 503994"/>
              <a:gd name="connsiteX2" fmla="*/ 0 w 1031488"/>
              <a:gd name="connsiteY2" fmla="*/ 503994 h 503994"/>
            </a:gdLst>
            <a:ahLst/>
            <a:cxnLst>
              <a:cxn ang="0">
                <a:pos x="connsiteX0" y="connsiteY0"/>
              </a:cxn>
              <a:cxn ang="0">
                <a:pos x="connsiteX1" y="connsiteY1"/>
              </a:cxn>
              <a:cxn ang="0">
                <a:pos x="connsiteX2" y="connsiteY2"/>
              </a:cxn>
            </a:cxnLst>
            <a:rect l="l" t="t" r="r" b="b"/>
            <a:pathLst>
              <a:path w="1031488" h="503994">
                <a:moveTo>
                  <a:pt x="1031488" y="247516"/>
                </a:moveTo>
                <a:cubicBezTo>
                  <a:pt x="922299" y="106267"/>
                  <a:pt x="813111" y="-34981"/>
                  <a:pt x="641196" y="7765"/>
                </a:cubicBezTo>
                <a:cubicBezTo>
                  <a:pt x="469281" y="50511"/>
                  <a:pt x="234640" y="277252"/>
                  <a:pt x="0" y="503994"/>
                </a:cubicBezTo>
              </a:path>
            </a:pathLst>
          </a:custGeom>
          <a:noFill/>
          <a:ln w="9525" cap="flat" cmpd="sng" algn="ctr">
            <a:solidFill>
              <a:schemeClr val="bg1">
                <a:lumMod val="50000"/>
              </a:schemeClr>
            </a:solidFill>
            <a:prstDash val="solid"/>
            <a:round/>
            <a:headEnd type="none" w="med" len="med"/>
            <a:tailEnd type="triangle" w="med" len="med"/>
          </a:ln>
          <a:effectLst/>
        </p:spPr>
        <p:txBody>
          <a:bodyPr rtlCol="0" anchor="ctr"/>
          <a:lstStyle/>
          <a:p>
            <a:pPr algn="ctr"/>
            <a:endParaRPr lang="en-US"/>
          </a:p>
        </p:txBody>
      </p:sp>
      <p:sp>
        <p:nvSpPr>
          <p:cNvPr id="16" name="Freeform: Shape 15">
            <a:extLst>
              <a:ext uri="{FF2B5EF4-FFF2-40B4-BE49-F238E27FC236}">
                <a16:creationId xmlns:a16="http://schemas.microsoft.com/office/drawing/2014/main" id="{48F83F4E-D6A3-4613-96FD-2831AEC4B61F}"/>
              </a:ext>
            </a:extLst>
          </p:cNvPr>
          <p:cNvSpPr/>
          <p:nvPr/>
        </p:nvSpPr>
        <p:spPr bwMode="auto">
          <a:xfrm>
            <a:off x="6701883" y="2994102"/>
            <a:ext cx="379141" cy="270101"/>
          </a:xfrm>
          <a:custGeom>
            <a:avLst/>
            <a:gdLst>
              <a:gd name="connsiteX0" fmla="*/ 379141 w 379141"/>
              <a:gd name="connsiteY0" fmla="*/ 0 h 270101"/>
              <a:gd name="connsiteX1" fmla="*/ 267629 w 379141"/>
              <a:gd name="connsiteY1" fmla="*/ 256478 h 270101"/>
              <a:gd name="connsiteX2" fmla="*/ 0 w 379141"/>
              <a:gd name="connsiteY2" fmla="*/ 211874 h 270101"/>
            </a:gdLst>
            <a:ahLst/>
            <a:cxnLst>
              <a:cxn ang="0">
                <a:pos x="connsiteX0" y="connsiteY0"/>
              </a:cxn>
              <a:cxn ang="0">
                <a:pos x="connsiteX1" y="connsiteY1"/>
              </a:cxn>
              <a:cxn ang="0">
                <a:pos x="connsiteX2" y="connsiteY2"/>
              </a:cxn>
            </a:cxnLst>
            <a:rect l="l" t="t" r="r" b="b"/>
            <a:pathLst>
              <a:path w="379141" h="270101">
                <a:moveTo>
                  <a:pt x="379141" y="0"/>
                </a:moveTo>
                <a:cubicBezTo>
                  <a:pt x="354980" y="110583"/>
                  <a:pt x="330819" y="221166"/>
                  <a:pt x="267629" y="256478"/>
                </a:cubicBezTo>
                <a:cubicBezTo>
                  <a:pt x="204439" y="291790"/>
                  <a:pt x="102219" y="251832"/>
                  <a:pt x="0" y="211874"/>
                </a:cubicBezTo>
              </a:path>
            </a:pathLst>
          </a:custGeom>
          <a:noFill/>
          <a:ln w="9525" cap="flat" cmpd="sng" algn="ctr">
            <a:solidFill>
              <a:schemeClr val="bg1">
                <a:lumMod val="50000"/>
              </a:schemeClr>
            </a:solidFill>
            <a:prstDash val="solid"/>
            <a:round/>
            <a:headEnd type="none" w="med" len="med"/>
            <a:tailEnd type="triangle" w="med" len="med"/>
          </a:ln>
          <a:effectLst/>
        </p:spPr>
        <p:txBody>
          <a:bodyPr rtlCol="0" anchor="ctr"/>
          <a:lstStyle/>
          <a:p>
            <a:pPr algn="ctr"/>
            <a:endParaRPr lang="en-US"/>
          </a:p>
        </p:txBody>
      </p:sp>
      <p:sp>
        <p:nvSpPr>
          <p:cNvPr id="17" name="TextBox 16">
            <a:extLst>
              <a:ext uri="{FF2B5EF4-FFF2-40B4-BE49-F238E27FC236}">
                <a16:creationId xmlns:a16="http://schemas.microsoft.com/office/drawing/2014/main" id="{90625B92-D225-4CC0-AEDA-23D9ADC04B0D}"/>
              </a:ext>
            </a:extLst>
          </p:cNvPr>
          <p:cNvSpPr txBox="1"/>
          <p:nvPr/>
        </p:nvSpPr>
        <p:spPr>
          <a:xfrm>
            <a:off x="6869152" y="4597466"/>
            <a:ext cx="2274848" cy="1569660"/>
          </a:xfrm>
          <a:prstGeom prst="rect">
            <a:avLst/>
          </a:prstGeom>
          <a:noFill/>
        </p:spPr>
        <p:txBody>
          <a:bodyPr wrap="square" rtlCol="0">
            <a:spAutoFit/>
          </a:bodyPr>
          <a:lstStyle/>
          <a:p>
            <a:r>
              <a:rPr lang="en-US" sz="1600" b="0" u="none" dirty="0">
                <a:solidFill>
                  <a:schemeClr val="accent6"/>
                </a:solidFill>
                <a:latin typeface="Arial" pitchFamily="34" charset="0"/>
                <a:cs typeface="Arial" pitchFamily="34" charset="0"/>
              </a:rPr>
              <a:t>Industry upstream exposure also contributes to High-Tenure NM worker predicted relative income gains</a:t>
            </a:r>
          </a:p>
        </p:txBody>
      </p:sp>
      <p:sp>
        <p:nvSpPr>
          <p:cNvPr id="18" name="Freeform: Shape 17">
            <a:extLst>
              <a:ext uri="{FF2B5EF4-FFF2-40B4-BE49-F238E27FC236}">
                <a16:creationId xmlns:a16="http://schemas.microsoft.com/office/drawing/2014/main" id="{C0177791-8835-4E01-8D69-4D0FD1B1FD15}"/>
              </a:ext>
            </a:extLst>
          </p:cNvPr>
          <p:cNvSpPr/>
          <p:nvPr/>
        </p:nvSpPr>
        <p:spPr bwMode="auto">
          <a:xfrm>
            <a:off x="6246541" y="4354214"/>
            <a:ext cx="1031488" cy="606600"/>
          </a:xfrm>
          <a:custGeom>
            <a:avLst/>
            <a:gdLst>
              <a:gd name="connsiteX0" fmla="*/ 1031488 w 1031488"/>
              <a:gd name="connsiteY0" fmla="*/ 247516 h 503994"/>
              <a:gd name="connsiteX1" fmla="*/ 641196 w 1031488"/>
              <a:gd name="connsiteY1" fmla="*/ 7765 h 503994"/>
              <a:gd name="connsiteX2" fmla="*/ 0 w 1031488"/>
              <a:gd name="connsiteY2" fmla="*/ 503994 h 503994"/>
            </a:gdLst>
            <a:ahLst/>
            <a:cxnLst>
              <a:cxn ang="0">
                <a:pos x="connsiteX0" y="connsiteY0"/>
              </a:cxn>
              <a:cxn ang="0">
                <a:pos x="connsiteX1" y="connsiteY1"/>
              </a:cxn>
              <a:cxn ang="0">
                <a:pos x="connsiteX2" y="connsiteY2"/>
              </a:cxn>
            </a:cxnLst>
            <a:rect l="l" t="t" r="r" b="b"/>
            <a:pathLst>
              <a:path w="1031488" h="503994">
                <a:moveTo>
                  <a:pt x="1031488" y="247516"/>
                </a:moveTo>
                <a:cubicBezTo>
                  <a:pt x="922299" y="106267"/>
                  <a:pt x="813111" y="-34981"/>
                  <a:pt x="641196" y="7765"/>
                </a:cubicBezTo>
                <a:cubicBezTo>
                  <a:pt x="469281" y="50511"/>
                  <a:pt x="234640" y="277252"/>
                  <a:pt x="0" y="503994"/>
                </a:cubicBezTo>
              </a:path>
            </a:pathLst>
          </a:custGeom>
          <a:noFill/>
          <a:ln w="9525" cap="flat" cmpd="sng" algn="ctr">
            <a:solidFill>
              <a:srgbClr val="008000"/>
            </a:solidFill>
            <a:prstDash val="solid"/>
            <a:round/>
            <a:headEnd type="none" w="med" len="med"/>
            <a:tailEnd type="triangle" w="med" len="med"/>
          </a:ln>
          <a:effectLst/>
        </p:spPr>
        <p:txBody>
          <a:bodyPr rtlCol="0" anchor="ctr"/>
          <a:lstStyle/>
          <a:p>
            <a:pPr algn="ctr"/>
            <a:endParaRPr lang="en-US"/>
          </a:p>
        </p:txBody>
      </p:sp>
    </p:spTree>
    <p:extLst>
      <p:ext uri="{BB962C8B-B14F-4D97-AF65-F5344CB8AC3E}">
        <p14:creationId xmlns:p14="http://schemas.microsoft.com/office/powerpoint/2010/main" val="3389144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B7675-898C-4FC8-92B7-5A5F0F72D36A}"/>
              </a:ext>
            </a:extLst>
          </p:cNvPr>
          <p:cNvSpPr>
            <a:spLocks noGrp="1"/>
          </p:cNvSpPr>
          <p:nvPr>
            <p:ph type="title"/>
          </p:nvPr>
        </p:nvSpPr>
        <p:spPr/>
        <p:txBody>
          <a:bodyPr/>
          <a:lstStyle/>
          <a:p>
            <a:r>
              <a:rPr lang="en-US" dirty="0"/>
              <a:t>Use “Annual DID” to Predict Relative Growth by Year</a:t>
            </a:r>
          </a:p>
        </p:txBody>
      </p:sp>
      <p:sp>
        <p:nvSpPr>
          <p:cNvPr id="3" name="Slide Number Placeholder 2">
            <a:extLst>
              <a:ext uri="{FF2B5EF4-FFF2-40B4-BE49-F238E27FC236}">
                <a16:creationId xmlns:a16="http://schemas.microsoft.com/office/drawing/2014/main" id="{A8E2D5D2-DBA0-43B2-8FF1-C0B3D2F602AE}"/>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45</a:t>
            </a:fld>
            <a:endParaRPr lang="en-GB" dirty="0"/>
          </a:p>
        </p:txBody>
      </p:sp>
      <p:pic>
        <p:nvPicPr>
          <p:cNvPr id="5" name="Picture 4">
            <a:extLst>
              <a:ext uri="{FF2B5EF4-FFF2-40B4-BE49-F238E27FC236}">
                <a16:creationId xmlns:a16="http://schemas.microsoft.com/office/drawing/2014/main" id="{5B6BDFD1-CE21-4CE2-8B8C-7B5EDAA8C5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286000"/>
            <a:ext cx="9144000" cy="2286000"/>
          </a:xfrm>
          <a:prstGeom prst="rect">
            <a:avLst/>
          </a:prstGeom>
        </p:spPr>
      </p:pic>
      <p:pic>
        <p:nvPicPr>
          <p:cNvPr id="7" name="Picture 6" descr="A screenshot of a computer screen&#10;&#10;Description automatically generated">
            <a:extLst>
              <a:ext uri="{FF2B5EF4-FFF2-40B4-BE49-F238E27FC236}">
                <a16:creationId xmlns:a16="http://schemas.microsoft.com/office/drawing/2014/main" id="{733E74EE-7E64-4CDB-AF74-668D923786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438400"/>
            <a:ext cx="9144000" cy="2286000"/>
          </a:xfrm>
          <a:prstGeom prst="rect">
            <a:avLst/>
          </a:prstGeom>
        </p:spPr>
      </p:pic>
      <p:pic>
        <p:nvPicPr>
          <p:cNvPr id="6" name="Picture 5">
            <a:extLst>
              <a:ext uri="{FF2B5EF4-FFF2-40B4-BE49-F238E27FC236}">
                <a16:creationId xmlns:a16="http://schemas.microsoft.com/office/drawing/2014/main" id="{48406D92-D61D-4B3C-9AD1-FB323B265E3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491" t="13403" r="89140" b="62807"/>
          <a:stretch/>
        </p:blipFill>
        <p:spPr>
          <a:xfrm>
            <a:off x="4032983" y="5013767"/>
            <a:ext cx="1198348" cy="1119118"/>
          </a:xfrm>
          <a:prstGeom prst="rect">
            <a:avLst/>
          </a:prstGeom>
        </p:spPr>
      </p:pic>
      <p:sp>
        <p:nvSpPr>
          <p:cNvPr id="12" name="Rectangle 11">
            <a:extLst>
              <a:ext uri="{FF2B5EF4-FFF2-40B4-BE49-F238E27FC236}">
                <a16:creationId xmlns:a16="http://schemas.microsoft.com/office/drawing/2014/main" id="{DD9123B0-4BEC-4D81-A6D5-99DC77200F68}"/>
              </a:ext>
            </a:extLst>
          </p:cNvPr>
          <p:cNvSpPr/>
          <p:nvPr/>
        </p:nvSpPr>
        <p:spPr bwMode="auto">
          <a:xfrm>
            <a:off x="437949" y="2742101"/>
            <a:ext cx="495702" cy="57380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3" name="Rectangle 12">
            <a:extLst>
              <a:ext uri="{FF2B5EF4-FFF2-40B4-BE49-F238E27FC236}">
                <a16:creationId xmlns:a16="http://schemas.microsoft.com/office/drawing/2014/main" id="{EF75E3AE-F73F-4BF3-9EED-907B77DB26CC}"/>
              </a:ext>
            </a:extLst>
          </p:cNvPr>
          <p:cNvSpPr/>
          <p:nvPr/>
        </p:nvSpPr>
        <p:spPr bwMode="auto">
          <a:xfrm>
            <a:off x="2710310" y="2742101"/>
            <a:ext cx="495702" cy="57380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4" name="Rectangle 13">
            <a:extLst>
              <a:ext uri="{FF2B5EF4-FFF2-40B4-BE49-F238E27FC236}">
                <a16:creationId xmlns:a16="http://schemas.microsoft.com/office/drawing/2014/main" id="{FA74FC54-4853-416C-916E-83ECEBC20088}"/>
              </a:ext>
            </a:extLst>
          </p:cNvPr>
          <p:cNvSpPr/>
          <p:nvPr/>
        </p:nvSpPr>
        <p:spPr bwMode="auto">
          <a:xfrm>
            <a:off x="4982671" y="2776954"/>
            <a:ext cx="495702" cy="57380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5" name="Rectangle 14">
            <a:extLst>
              <a:ext uri="{FF2B5EF4-FFF2-40B4-BE49-F238E27FC236}">
                <a16:creationId xmlns:a16="http://schemas.microsoft.com/office/drawing/2014/main" id="{BC009391-B2E7-4EA8-8C0D-1344734E20B7}"/>
              </a:ext>
            </a:extLst>
          </p:cNvPr>
          <p:cNvSpPr/>
          <p:nvPr/>
        </p:nvSpPr>
        <p:spPr bwMode="auto">
          <a:xfrm>
            <a:off x="7194877" y="2659947"/>
            <a:ext cx="495702" cy="57380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7BC506C-B8D7-4EF8-8DBB-58B0DC45C3EB}"/>
                  </a:ext>
                </a:extLst>
              </p:cNvPr>
              <p:cNvSpPr txBox="1"/>
              <p:nvPr/>
            </p:nvSpPr>
            <p:spPr>
              <a:xfrm flipH="1">
                <a:off x="139563" y="4486579"/>
                <a:ext cx="8898558" cy="338554"/>
              </a:xfrm>
              <a:prstGeom prst="rect">
                <a:avLst/>
              </a:prstGeom>
              <a:solidFill>
                <a:schemeClr val="bg1"/>
              </a:solidFill>
            </p:spPr>
            <p:txBody>
              <a:bodyPr wrap="square" rtlCol="0">
                <a:spAutoFit/>
              </a:bodyPr>
              <a:lstStyle/>
              <a:p>
                <a:pPr algn="ctr"/>
                <a:r>
                  <a:rPr lang="en-US" sz="1600" b="0" u="none" dirty="0">
                    <a:latin typeface="Arial" pitchFamily="34" charset="0"/>
                    <a:cs typeface="Arial" pitchFamily="34" charset="0"/>
                  </a:rPr>
                  <a:t>Predicted Relative Earnings Growth in Year </a:t>
                </a:r>
                <a14:m>
                  <m:oMath xmlns:m="http://schemas.openxmlformats.org/officeDocument/2006/math">
                    <m:r>
                      <a:rPr lang="en-US" sz="1600" b="0" i="1" u="none" smtClean="0">
                        <a:latin typeface="Cambria Math" panose="02040503050406030204" pitchFamily="18" charset="0"/>
                        <a:cs typeface="Arial" pitchFamily="34" charset="0"/>
                      </a:rPr>
                      <m:t>𝑡</m:t>
                    </m:r>
                  </m:oMath>
                </a14:m>
                <a:endParaRPr lang="en-US" sz="1600" b="0" u="none" dirty="0">
                  <a:latin typeface="Arial" pitchFamily="34" charset="0"/>
                  <a:cs typeface="Arial" pitchFamily="34" charset="0"/>
                </a:endParaRPr>
              </a:p>
            </p:txBody>
          </p:sp>
        </mc:Choice>
        <mc:Fallback xmlns="">
          <p:sp>
            <p:nvSpPr>
              <p:cNvPr id="16" name="TextBox 15">
                <a:extLst>
                  <a:ext uri="{FF2B5EF4-FFF2-40B4-BE49-F238E27FC236}">
                    <a16:creationId xmlns:a16="http://schemas.microsoft.com/office/drawing/2014/main" id="{C7BC506C-B8D7-4EF8-8DBB-58B0DC45C3EB}"/>
                  </a:ext>
                </a:extLst>
              </p:cNvPr>
              <p:cNvSpPr txBox="1">
                <a:spLocks noRot="1" noChangeAspect="1" noMove="1" noResize="1" noEditPoints="1" noAdjustHandles="1" noChangeArrowheads="1" noChangeShapeType="1" noTextEdit="1"/>
              </p:cNvSpPr>
              <p:nvPr/>
            </p:nvSpPr>
            <p:spPr>
              <a:xfrm flipH="1">
                <a:off x="139563" y="4486579"/>
                <a:ext cx="8898558" cy="338554"/>
              </a:xfrm>
              <a:prstGeom prst="rect">
                <a:avLst/>
              </a:prstGeom>
              <a:blipFill>
                <a:blip r:embed="rId4"/>
                <a:stretch>
                  <a:fillRect t="-5357" b="-2142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59C65964-2530-4369-B15A-9491C8593238}"/>
              </a:ext>
            </a:extLst>
          </p:cNvPr>
          <p:cNvSpPr txBox="1"/>
          <p:nvPr/>
        </p:nvSpPr>
        <p:spPr>
          <a:xfrm flipH="1">
            <a:off x="555856" y="2403547"/>
            <a:ext cx="1807145" cy="338554"/>
          </a:xfrm>
          <a:prstGeom prst="rect">
            <a:avLst/>
          </a:prstGeom>
          <a:solidFill>
            <a:schemeClr val="bg1"/>
          </a:solidFill>
        </p:spPr>
        <p:txBody>
          <a:bodyPr wrap="square" rtlCol="0">
            <a:spAutoFit/>
          </a:bodyPr>
          <a:lstStyle/>
          <a:p>
            <a:pPr algn="ctr"/>
            <a:r>
              <a:rPr lang="en-US" sz="1600" b="0" u="none" dirty="0">
                <a:latin typeface="Arial" pitchFamily="34" charset="0"/>
                <a:cs typeface="Arial" pitchFamily="34" charset="0"/>
              </a:rPr>
              <a:t>Mixed Tenure NM</a:t>
            </a:r>
          </a:p>
        </p:txBody>
      </p:sp>
      <p:sp>
        <p:nvSpPr>
          <p:cNvPr id="9" name="TextBox 8">
            <a:extLst>
              <a:ext uri="{FF2B5EF4-FFF2-40B4-BE49-F238E27FC236}">
                <a16:creationId xmlns:a16="http://schemas.microsoft.com/office/drawing/2014/main" id="{FE798A75-FCA5-4EF2-A4D0-327B210590BE}"/>
              </a:ext>
            </a:extLst>
          </p:cNvPr>
          <p:cNvSpPr txBox="1"/>
          <p:nvPr/>
        </p:nvSpPr>
        <p:spPr>
          <a:xfrm flipH="1">
            <a:off x="2710310" y="2403547"/>
            <a:ext cx="1807145" cy="338554"/>
          </a:xfrm>
          <a:prstGeom prst="rect">
            <a:avLst/>
          </a:prstGeom>
          <a:solidFill>
            <a:schemeClr val="bg1"/>
          </a:solidFill>
        </p:spPr>
        <p:txBody>
          <a:bodyPr wrap="square" rtlCol="0">
            <a:spAutoFit/>
          </a:bodyPr>
          <a:lstStyle/>
          <a:p>
            <a:pPr algn="ctr"/>
            <a:r>
              <a:rPr lang="en-US" sz="1600" b="0" u="none" dirty="0">
                <a:latin typeface="Arial" pitchFamily="34" charset="0"/>
                <a:cs typeface="Arial" pitchFamily="34" charset="0"/>
              </a:rPr>
              <a:t>High Tenure NM</a:t>
            </a:r>
          </a:p>
        </p:txBody>
      </p:sp>
      <p:sp>
        <p:nvSpPr>
          <p:cNvPr id="10" name="TextBox 9">
            <a:extLst>
              <a:ext uri="{FF2B5EF4-FFF2-40B4-BE49-F238E27FC236}">
                <a16:creationId xmlns:a16="http://schemas.microsoft.com/office/drawing/2014/main" id="{C634C4BF-AFA6-4116-A6B0-378021F4B2EF}"/>
              </a:ext>
            </a:extLst>
          </p:cNvPr>
          <p:cNvSpPr txBox="1"/>
          <p:nvPr/>
        </p:nvSpPr>
        <p:spPr>
          <a:xfrm flipH="1">
            <a:off x="4864764" y="2403547"/>
            <a:ext cx="1807145" cy="338554"/>
          </a:xfrm>
          <a:prstGeom prst="rect">
            <a:avLst/>
          </a:prstGeom>
          <a:solidFill>
            <a:schemeClr val="bg1"/>
          </a:solidFill>
        </p:spPr>
        <p:txBody>
          <a:bodyPr wrap="square" rtlCol="0">
            <a:spAutoFit/>
          </a:bodyPr>
          <a:lstStyle/>
          <a:p>
            <a:pPr algn="ctr"/>
            <a:r>
              <a:rPr lang="en-US" sz="1600" b="0" u="none" dirty="0">
                <a:latin typeface="Arial" pitchFamily="34" charset="0"/>
                <a:cs typeface="Arial" pitchFamily="34" charset="0"/>
              </a:rPr>
              <a:t>Mixed Tenure M</a:t>
            </a:r>
          </a:p>
        </p:txBody>
      </p:sp>
      <p:sp>
        <p:nvSpPr>
          <p:cNvPr id="11" name="TextBox 10">
            <a:extLst>
              <a:ext uri="{FF2B5EF4-FFF2-40B4-BE49-F238E27FC236}">
                <a16:creationId xmlns:a16="http://schemas.microsoft.com/office/drawing/2014/main" id="{77C905EC-2D6C-4050-9790-5D5DB324A6EE}"/>
              </a:ext>
            </a:extLst>
          </p:cNvPr>
          <p:cNvSpPr txBox="1"/>
          <p:nvPr/>
        </p:nvSpPr>
        <p:spPr>
          <a:xfrm flipH="1">
            <a:off x="7004382" y="2403547"/>
            <a:ext cx="1807145" cy="338554"/>
          </a:xfrm>
          <a:prstGeom prst="rect">
            <a:avLst/>
          </a:prstGeom>
          <a:solidFill>
            <a:schemeClr val="bg1"/>
          </a:solidFill>
        </p:spPr>
        <p:txBody>
          <a:bodyPr wrap="square" rtlCol="0">
            <a:spAutoFit/>
          </a:bodyPr>
          <a:lstStyle/>
          <a:p>
            <a:pPr algn="ctr"/>
            <a:r>
              <a:rPr lang="en-US" sz="1600" b="0" u="none" dirty="0">
                <a:latin typeface="Arial" pitchFamily="34" charset="0"/>
                <a:cs typeface="Arial" pitchFamily="34" charset="0"/>
              </a:rPr>
              <a:t>High Tenure M</a:t>
            </a:r>
          </a:p>
        </p:txBody>
      </p:sp>
      <p:cxnSp>
        <p:nvCxnSpPr>
          <p:cNvPr id="18" name="Straight Arrow Connector 17">
            <a:extLst>
              <a:ext uri="{FF2B5EF4-FFF2-40B4-BE49-F238E27FC236}">
                <a16:creationId xmlns:a16="http://schemas.microsoft.com/office/drawing/2014/main" id="{F0DBE8E7-3209-41D7-ADAC-4797FE7DB847}"/>
              </a:ext>
            </a:extLst>
          </p:cNvPr>
          <p:cNvCxnSpPr/>
          <p:nvPr/>
        </p:nvCxnSpPr>
        <p:spPr bwMode="auto">
          <a:xfrm flipH="1">
            <a:off x="4958606" y="5178391"/>
            <a:ext cx="460415" cy="0"/>
          </a:xfrm>
          <a:prstGeom prst="straightConnector1">
            <a:avLst/>
          </a:prstGeom>
          <a:solidFill>
            <a:schemeClr val="accent1"/>
          </a:solidFill>
          <a:ln w="38100" cap="flat" cmpd="sng" algn="ctr">
            <a:solidFill>
              <a:schemeClr val="tx1"/>
            </a:solidFill>
            <a:prstDash val="solid"/>
            <a:round/>
            <a:headEnd type="none" w="med" len="med"/>
            <a:tailEnd type="triangle" w="med" len="med"/>
          </a:ln>
          <a:effectLst/>
        </p:spPr>
      </p:cxnSp>
    </p:spTree>
    <p:extLst>
      <p:ext uri="{BB962C8B-B14F-4D97-AF65-F5344CB8AC3E}">
        <p14:creationId xmlns:p14="http://schemas.microsoft.com/office/powerpoint/2010/main" val="22776307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B7675-898C-4FC8-92B7-5A5F0F72D36A}"/>
              </a:ext>
            </a:extLst>
          </p:cNvPr>
          <p:cNvSpPr>
            <a:spLocks noGrp="1"/>
          </p:cNvSpPr>
          <p:nvPr>
            <p:ph type="title"/>
          </p:nvPr>
        </p:nvSpPr>
        <p:spPr/>
        <p:txBody>
          <a:bodyPr/>
          <a:lstStyle/>
          <a:p>
            <a:r>
              <a:rPr lang="en-US" dirty="0"/>
              <a:t>Use “Annual DID” to Predict Relative Growth by Year</a:t>
            </a:r>
          </a:p>
        </p:txBody>
      </p:sp>
      <p:sp>
        <p:nvSpPr>
          <p:cNvPr id="3" name="Slide Number Placeholder 2">
            <a:extLst>
              <a:ext uri="{FF2B5EF4-FFF2-40B4-BE49-F238E27FC236}">
                <a16:creationId xmlns:a16="http://schemas.microsoft.com/office/drawing/2014/main" id="{A8E2D5D2-DBA0-43B2-8FF1-C0B3D2F602AE}"/>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46</a:t>
            </a:fld>
            <a:endParaRPr lang="en-GB" dirty="0"/>
          </a:p>
        </p:txBody>
      </p:sp>
      <p:pic>
        <p:nvPicPr>
          <p:cNvPr id="9" name="Picture 8">
            <a:extLst>
              <a:ext uri="{FF2B5EF4-FFF2-40B4-BE49-F238E27FC236}">
                <a16:creationId xmlns:a16="http://schemas.microsoft.com/office/drawing/2014/main" id="{99D804EA-83F3-4762-8F41-0BED577FC1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438400"/>
            <a:ext cx="9144000" cy="2286000"/>
          </a:xfrm>
          <a:prstGeom prst="rect">
            <a:avLst/>
          </a:prstGeom>
        </p:spPr>
      </p:pic>
      <p:pic>
        <p:nvPicPr>
          <p:cNvPr id="17" name="Picture 16">
            <a:extLst>
              <a:ext uri="{FF2B5EF4-FFF2-40B4-BE49-F238E27FC236}">
                <a16:creationId xmlns:a16="http://schemas.microsoft.com/office/drawing/2014/main" id="{802727DF-D693-40B6-9635-EF8B421814B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491" t="13403" r="89140" b="62807"/>
          <a:stretch/>
        </p:blipFill>
        <p:spPr>
          <a:xfrm>
            <a:off x="4032983" y="5013767"/>
            <a:ext cx="1198348" cy="1119118"/>
          </a:xfrm>
          <a:prstGeom prst="rect">
            <a:avLst/>
          </a:prstGeom>
        </p:spPr>
      </p:pic>
      <p:sp>
        <p:nvSpPr>
          <p:cNvPr id="18" name="Rectangle 17">
            <a:extLst>
              <a:ext uri="{FF2B5EF4-FFF2-40B4-BE49-F238E27FC236}">
                <a16:creationId xmlns:a16="http://schemas.microsoft.com/office/drawing/2014/main" id="{9E64A6CB-572C-406E-8175-48DA4B8F0F2D}"/>
              </a:ext>
            </a:extLst>
          </p:cNvPr>
          <p:cNvSpPr/>
          <p:nvPr/>
        </p:nvSpPr>
        <p:spPr bwMode="auto">
          <a:xfrm>
            <a:off x="437949" y="2742101"/>
            <a:ext cx="495702" cy="57380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9" name="Rectangle 18">
            <a:extLst>
              <a:ext uri="{FF2B5EF4-FFF2-40B4-BE49-F238E27FC236}">
                <a16:creationId xmlns:a16="http://schemas.microsoft.com/office/drawing/2014/main" id="{E0BEBD1B-1B73-4FDC-882F-FBA5B7B1DC85}"/>
              </a:ext>
            </a:extLst>
          </p:cNvPr>
          <p:cNvSpPr/>
          <p:nvPr/>
        </p:nvSpPr>
        <p:spPr bwMode="auto">
          <a:xfrm>
            <a:off x="2710310" y="2742101"/>
            <a:ext cx="495702" cy="57380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20" name="Rectangle 19">
            <a:extLst>
              <a:ext uri="{FF2B5EF4-FFF2-40B4-BE49-F238E27FC236}">
                <a16:creationId xmlns:a16="http://schemas.microsoft.com/office/drawing/2014/main" id="{28A8A85A-FA55-4500-88AB-DFAB921D98E9}"/>
              </a:ext>
            </a:extLst>
          </p:cNvPr>
          <p:cNvSpPr/>
          <p:nvPr/>
        </p:nvSpPr>
        <p:spPr bwMode="auto">
          <a:xfrm>
            <a:off x="4982671" y="2776954"/>
            <a:ext cx="495702" cy="57380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21" name="Rectangle 20">
            <a:extLst>
              <a:ext uri="{FF2B5EF4-FFF2-40B4-BE49-F238E27FC236}">
                <a16:creationId xmlns:a16="http://schemas.microsoft.com/office/drawing/2014/main" id="{B1E5D24D-5A46-4E23-8147-A10B8A48B3B9}"/>
              </a:ext>
            </a:extLst>
          </p:cNvPr>
          <p:cNvSpPr/>
          <p:nvPr/>
        </p:nvSpPr>
        <p:spPr bwMode="auto">
          <a:xfrm>
            <a:off x="7194877" y="2659947"/>
            <a:ext cx="495702" cy="57380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13C08D9-CC7D-4B18-9C9C-6985F8DD460A}"/>
                  </a:ext>
                </a:extLst>
              </p:cNvPr>
              <p:cNvSpPr txBox="1"/>
              <p:nvPr/>
            </p:nvSpPr>
            <p:spPr>
              <a:xfrm flipH="1">
                <a:off x="139563" y="4486579"/>
                <a:ext cx="8898558" cy="338554"/>
              </a:xfrm>
              <a:prstGeom prst="rect">
                <a:avLst/>
              </a:prstGeom>
              <a:solidFill>
                <a:schemeClr val="bg1"/>
              </a:solidFill>
            </p:spPr>
            <p:txBody>
              <a:bodyPr wrap="square" rtlCol="0">
                <a:spAutoFit/>
              </a:bodyPr>
              <a:lstStyle/>
              <a:p>
                <a:pPr algn="ctr"/>
                <a:r>
                  <a:rPr lang="en-US" sz="1600" b="0" u="none" dirty="0">
                    <a:latin typeface="Arial" pitchFamily="34" charset="0"/>
                    <a:cs typeface="Arial" pitchFamily="34" charset="0"/>
                  </a:rPr>
                  <a:t>Predicted Relative Earnings Growth in Year </a:t>
                </a:r>
                <a14:m>
                  <m:oMath xmlns:m="http://schemas.openxmlformats.org/officeDocument/2006/math">
                    <m:r>
                      <a:rPr lang="en-US" sz="1600" b="0" i="1" u="none" smtClean="0">
                        <a:latin typeface="Cambria Math" panose="02040503050406030204" pitchFamily="18" charset="0"/>
                        <a:cs typeface="Arial" pitchFamily="34" charset="0"/>
                      </a:rPr>
                      <m:t>𝑡</m:t>
                    </m:r>
                  </m:oMath>
                </a14:m>
                <a:endParaRPr lang="en-US" sz="1600" b="0" u="none" dirty="0">
                  <a:latin typeface="Arial" pitchFamily="34" charset="0"/>
                  <a:cs typeface="Arial" pitchFamily="34" charset="0"/>
                </a:endParaRPr>
              </a:p>
            </p:txBody>
          </p:sp>
        </mc:Choice>
        <mc:Fallback xmlns="">
          <p:sp>
            <p:nvSpPr>
              <p:cNvPr id="22" name="TextBox 21">
                <a:extLst>
                  <a:ext uri="{FF2B5EF4-FFF2-40B4-BE49-F238E27FC236}">
                    <a16:creationId xmlns:a16="http://schemas.microsoft.com/office/drawing/2014/main" id="{F13C08D9-CC7D-4B18-9C9C-6985F8DD460A}"/>
                  </a:ext>
                </a:extLst>
              </p:cNvPr>
              <p:cNvSpPr txBox="1">
                <a:spLocks noRot="1" noChangeAspect="1" noMove="1" noResize="1" noEditPoints="1" noAdjustHandles="1" noChangeArrowheads="1" noChangeShapeType="1" noTextEdit="1"/>
              </p:cNvSpPr>
              <p:nvPr/>
            </p:nvSpPr>
            <p:spPr>
              <a:xfrm flipH="1">
                <a:off x="139563" y="4486579"/>
                <a:ext cx="8898558" cy="338554"/>
              </a:xfrm>
              <a:prstGeom prst="rect">
                <a:avLst/>
              </a:prstGeom>
              <a:blipFill>
                <a:blip r:embed="rId4"/>
                <a:stretch>
                  <a:fillRect t="-5357" b="-21429"/>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BBDE7326-D32C-459C-9D79-7BB30DA3583A}"/>
              </a:ext>
            </a:extLst>
          </p:cNvPr>
          <p:cNvSpPr txBox="1"/>
          <p:nvPr/>
        </p:nvSpPr>
        <p:spPr>
          <a:xfrm flipH="1">
            <a:off x="555856" y="2403547"/>
            <a:ext cx="1807145" cy="338554"/>
          </a:xfrm>
          <a:prstGeom prst="rect">
            <a:avLst/>
          </a:prstGeom>
          <a:solidFill>
            <a:schemeClr val="bg1"/>
          </a:solidFill>
        </p:spPr>
        <p:txBody>
          <a:bodyPr wrap="square" rtlCol="0">
            <a:spAutoFit/>
          </a:bodyPr>
          <a:lstStyle/>
          <a:p>
            <a:pPr algn="ctr"/>
            <a:r>
              <a:rPr lang="en-US" sz="1600" b="0" u="none" dirty="0">
                <a:latin typeface="Arial" pitchFamily="34" charset="0"/>
                <a:cs typeface="Arial" pitchFamily="34" charset="0"/>
              </a:rPr>
              <a:t>Mixed Tenure NM</a:t>
            </a:r>
          </a:p>
        </p:txBody>
      </p:sp>
      <p:sp>
        <p:nvSpPr>
          <p:cNvPr id="24" name="TextBox 23">
            <a:extLst>
              <a:ext uri="{FF2B5EF4-FFF2-40B4-BE49-F238E27FC236}">
                <a16:creationId xmlns:a16="http://schemas.microsoft.com/office/drawing/2014/main" id="{EFA94C29-0682-4BD8-A556-76518D1BE145}"/>
              </a:ext>
            </a:extLst>
          </p:cNvPr>
          <p:cNvSpPr txBox="1"/>
          <p:nvPr/>
        </p:nvSpPr>
        <p:spPr>
          <a:xfrm flipH="1">
            <a:off x="2710310" y="2403547"/>
            <a:ext cx="1807145" cy="338554"/>
          </a:xfrm>
          <a:prstGeom prst="rect">
            <a:avLst/>
          </a:prstGeom>
          <a:solidFill>
            <a:schemeClr val="bg1"/>
          </a:solidFill>
        </p:spPr>
        <p:txBody>
          <a:bodyPr wrap="square" rtlCol="0">
            <a:spAutoFit/>
          </a:bodyPr>
          <a:lstStyle/>
          <a:p>
            <a:pPr algn="ctr"/>
            <a:r>
              <a:rPr lang="en-US" sz="1600" b="0" u="none" dirty="0">
                <a:latin typeface="Arial" pitchFamily="34" charset="0"/>
                <a:cs typeface="Arial" pitchFamily="34" charset="0"/>
              </a:rPr>
              <a:t>High Tenure NM</a:t>
            </a:r>
          </a:p>
        </p:txBody>
      </p:sp>
      <p:sp>
        <p:nvSpPr>
          <p:cNvPr id="25" name="TextBox 24">
            <a:extLst>
              <a:ext uri="{FF2B5EF4-FFF2-40B4-BE49-F238E27FC236}">
                <a16:creationId xmlns:a16="http://schemas.microsoft.com/office/drawing/2014/main" id="{06A6DEDA-C312-4293-8C7D-753302B348D3}"/>
              </a:ext>
            </a:extLst>
          </p:cNvPr>
          <p:cNvSpPr txBox="1"/>
          <p:nvPr/>
        </p:nvSpPr>
        <p:spPr>
          <a:xfrm flipH="1">
            <a:off x="4864764" y="2403547"/>
            <a:ext cx="1807145" cy="338554"/>
          </a:xfrm>
          <a:prstGeom prst="rect">
            <a:avLst/>
          </a:prstGeom>
          <a:solidFill>
            <a:schemeClr val="bg1"/>
          </a:solidFill>
        </p:spPr>
        <p:txBody>
          <a:bodyPr wrap="square" rtlCol="0">
            <a:spAutoFit/>
          </a:bodyPr>
          <a:lstStyle/>
          <a:p>
            <a:pPr algn="ctr"/>
            <a:r>
              <a:rPr lang="en-US" sz="1600" b="0" u="none" dirty="0">
                <a:latin typeface="Arial" pitchFamily="34" charset="0"/>
                <a:cs typeface="Arial" pitchFamily="34" charset="0"/>
              </a:rPr>
              <a:t>Mixed Tenure M</a:t>
            </a:r>
          </a:p>
        </p:txBody>
      </p:sp>
      <p:sp>
        <p:nvSpPr>
          <p:cNvPr id="26" name="TextBox 25">
            <a:extLst>
              <a:ext uri="{FF2B5EF4-FFF2-40B4-BE49-F238E27FC236}">
                <a16:creationId xmlns:a16="http://schemas.microsoft.com/office/drawing/2014/main" id="{B3AAA0B9-5AD8-4510-972D-9AB0480CAC1A}"/>
              </a:ext>
            </a:extLst>
          </p:cNvPr>
          <p:cNvSpPr txBox="1"/>
          <p:nvPr/>
        </p:nvSpPr>
        <p:spPr>
          <a:xfrm flipH="1">
            <a:off x="7004382" y="2403547"/>
            <a:ext cx="1807145" cy="338554"/>
          </a:xfrm>
          <a:prstGeom prst="rect">
            <a:avLst/>
          </a:prstGeom>
          <a:solidFill>
            <a:schemeClr val="bg1"/>
          </a:solidFill>
        </p:spPr>
        <p:txBody>
          <a:bodyPr wrap="square" rtlCol="0">
            <a:spAutoFit/>
          </a:bodyPr>
          <a:lstStyle/>
          <a:p>
            <a:pPr algn="ctr"/>
            <a:r>
              <a:rPr lang="en-US" sz="1600" b="0" u="none" dirty="0">
                <a:latin typeface="Arial" pitchFamily="34" charset="0"/>
                <a:cs typeface="Arial" pitchFamily="34" charset="0"/>
              </a:rPr>
              <a:t>High Tenure M</a:t>
            </a:r>
          </a:p>
        </p:txBody>
      </p:sp>
      <p:cxnSp>
        <p:nvCxnSpPr>
          <p:cNvPr id="27" name="Straight Arrow Connector 26">
            <a:extLst>
              <a:ext uri="{FF2B5EF4-FFF2-40B4-BE49-F238E27FC236}">
                <a16:creationId xmlns:a16="http://schemas.microsoft.com/office/drawing/2014/main" id="{7F5AB254-A6EC-47EB-9987-1EA717C8BF0F}"/>
              </a:ext>
            </a:extLst>
          </p:cNvPr>
          <p:cNvCxnSpPr/>
          <p:nvPr/>
        </p:nvCxnSpPr>
        <p:spPr bwMode="auto">
          <a:xfrm flipH="1">
            <a:off x="4958606" y="5366085"/>
            <a:ext cx="460415" cy="0"/>
          </a:xfrm>
          <a:prstGeom prst="straightConnector1">
            <a:avLst/>
          </a:prstGeom>
          <a:solidFill>
            <a:schemeClr val="accent1"/>
          </a:solidFill>
          <a:ln w="38100" cap="flat" cmpd="sng" algn="ctr">
            <a:solidFill>
              <a:schemeClr val="tx1"/>
            </a:solidFill>
            <a:prstDash val="solid"/>
            <a:round/>
            <a:headEnd type="none" w="med" len="med"/>
            <a:tailEnd type="triangle" w="med" len="med"/>
          </a:ln>
          <a:effectLst/>
        </p:spPr>
      </p:cxnSp>
    </p:spTree>
    <p:extLst>
      <p:ext uri="{BB962C8B-B14F-4D97-AF65-F5344CB8AC3E}">
        <p14:creationId xmlns:p14="http://schemas.microsoft.com/office/powerpoint/2010/main" val="36484207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B7675-898C-4FC8-92B7-5A5F0F72D36A}"/>
              </a:ext>
            </a:extLst>
          </p:cNvPr>
          <p:cNvSpPr>
            <a:spLocks noGrp="1"/>
          </p:cNvSpPr>
          <p:nvPr>
            <p:ph type="title"/>
          </p:nvPr>
        </p:nvSpPr>
        <p:spPr/>
        <p:txBody>
          <a:bodyPr/>
          <a:lstStyle/>
          <a:p>
            <a:r>
              <a:rPr lang="en-US" dirty="0"/>
              <a:t>Use “Annual DID” to Predict Relative Growth by Year</a:t>
            </a:r>
          </a:p>
        </p:txBody>
      </p:sp>
      <p:sp>
        <p:nvSpPr>
          <p:cNvPr id="3" name="Slide Number Placeholder 2">
            <a:extLst>
              <a:ext uri="{FF2B5EF4-FFF2-40B4-BE49-F238E27FC236}">
                <a16:creationId xmlns:a16="http://schemas.microsoft.com/office/drawing/2014/main" id="{A8E2D5D2-DBA0-43B2-8FF1-C0B3D2F602AE}"/>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47</a:t>
            </a:fld>
            <a:endParaRPr lang="en-GB" dirty="0"/>
          </a:p>
        </p:txBody>
      </p:sp>
      <p:pic>
        <p:nvPicPr>
          <p:cNvPr id="11" name="Picture 10" descr="A screenshot of a graph&#10;&#10;Description automatically generated">
            <a:extLst>
              <a:ext uri="{FF2B5EF4-FFF2-40B4-BE49-F238E27FC236}">
                <a16:creationId xmlns:a16="http://schemas.microsoft.com/office/drawing/2014/main" id="{91DC1D37-8CEC-4CB7-9950-C4BB70665B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438400"/>
            <a:ext cx="9144000" cy="2286000"/>
          </a:xfrm>
          <a:prstGeom prst="rect">
            <a:avLst/>
          </a:prstGeom>
        </p:spPr>
      </p:pic>
      <p:pic>
        <p:nvPicPr>
          <p:cNvPr id="5" name="Picture 4">
            <a:extLst>
              <a:ext uri="{FF2B5EF4-FFF2-40B4-BE49-F238E27FC236}">
                <a16:creationId xmlns:a16="http://schemas.microsoft.com/office/drawing/2014/main" id="{3E0139A1-0B12-4BCD-A466-8B777556D36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491" t="13403" r="89140" b="62807"/>
          <a:stretch/>
        </p:blipFill>
        <p:spPr>
          <a:xfrm>
            <a:off x="4032983" y="5013767"/>
            <a:ext cx="1198348" cy="1119118"/>
          </a:xfrm>
          <a:prstGeom prst="rect">
            <a:avLst/>
          </a:prstGeom>
        </p:spPr>
      </p:pic>
      <p:sp>
        <p:nvSpPr>
          <p:cNvPr id="6" name="Rectangle 5">
            <a:extLst>
              <a:ext uri="{FF2B5EF4-FFF2-40B4-BE49-F238E27FC236}">
                <a16:creationId xmlns:a16="http://schemas.microsoft.com/office/drawing/2014/main" id="{C9A9CE92-EE0C-459B-B004-3A8CC47957DA}"/>
              </a:ext>
            </a:extLst>
          </p:cNvPr>
          <p:cNvSpPr/>
          <p:nvPr/>
        </p:nvSpPr>
        <p:spPr bwMode="auto">
          <a:xfrm>
            <a:off x="437949" y="2742101"/>
            <a:ext cx="495702" cy="57380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7" name="Rectangle 6">
            <a:extLst>
              <a:ext uri="{FF2B5EF4-FFF2-40B4-BE49-F238E27FC236}">
                <a16:creationId xmlns:a16="http://schemas.microsoft.com/office/drawing/2014/main" id="{9B347039-8EC0-4869-9948-C186CCE716B9}"/>
              </a:ext>
            </a:extLst>
          </p:cNvPr>
          <p:cNvSpPr/>
          <p:nvPr/>
        </p:nvSpPr>
        <p:spPr bwMode="auto">
          <a:xfrm>
            <a:off x="2710310" y="2742101"/>
            <a:ext cx="495702" cy="57380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8" name="Rectangle 7">
            <a:extLst>
              <a:ext uri="{FF2B5EF4-FFF2-40B4-BE49-F238E27FC236}">
                <a16:creationId xmlns:a16="http://schemas.microsoft.com/office/drawing/2014/main" id="{9F577E0D-EEAE-4182-BBB8-1E363DACE590}"/>
              </a:ext>
            </a:extLst>
          </p:cNvPr>
          <p:cNvSpPr/>
          <p:nvPr/>
        </p:nvSpPr>
        <p:spPr bwMode="auto">
          <a:xfrm>
            <a:off x="4982671" y="2776954"/>
            <a:ext cx="495702" cy="57380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9" name="Rectangle 8">
            <a:extLst>
              <a:ext uri="{FF2B5EF4-FFF2-40B4-BE49-F238E27FC236}">
                <a16:creationId xmlns:a16="http://schemas.microsoft.com/office/drawing/2014/main" id="{86FB44F9-35DE-4CA0-B967-D273004CCEFA}"/>
              </a:ext>
            </a:extLst>
          </p:cNvPr>
          <p:cNvSpPr/>
          <p:nvPr/>
        </p:nvSpPr>
        <p:spPr bwMode="auto">
          <a:xfrm>
            <a:off x="7194877" y="2659947"/>
            <a:ext cx="495702" cy="57380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E67402B-BFA4-4FFF-8F27-23C4BF1FCB2C}"/>
                  </a:ext>
                </a:extLst>
              </p:cNvPr>
              <p:cNvSpPr txBox="1"/>
              <p:nvPr/>
            </p:nvSpPr>
            <p:spPr>
              <a:xfrm flipH="1">
                <a:off x="139563" y="4486579"/>
                <a:ext cx="8898558" cy="338554"/>
              </a:xfrm>
              <a:prstGeom prst="rect">
                <a:avLst/>
              </a:prstGeom>
              <a:solidFill>
                <a:schemeClr val="bg1"/>
              </a:solidFill>
            </p:spPr>
            <p:txBody>
              <a:bodyPr wrap="square" rtlCol="0">
                <a:spAutoFit/>
              </a:bodyPr>
              <a:lstStyle/>
              <a:p>
                <a:pPr algn="ctr"/>
                <a:r>
                  <a:rPr lang="en-US" sz="1600" b="0" u="none" dirty="0">
                    <a:latin typeface="Arial" pitchFamily="34" charset="0"/>
                    <a:cs typeface="Arial" pitchFamily="34" charset="0"/>
                  </a:rPr>
                  <a:t>Predicted Relative Earnings Growth in Year </a:t>
                </a:r>
                <a14:m>
                  <m:oMath xmlns:m="http://schemas.openxmlformats.org/officeDocument/2006/math">
                    <m:r>
                      <a:rPr lang="en-US" sz="1600" b="0" i="1" u="none" smtClean="0">
                        <a:latin typeface="Cambria Math" panose="02040503050406030204" pitchFamily="18" charset="0"/>
                        <a:cs typeface="Arial" pitchFamily="34" charset="0"/>
                      </a:rPr>
                      <m:t>𝑡</m:t>
                    </m:r>
                  </m:oMath>
                </a14:m>
                <a:endParaRPr lang="en-US" sz="1600" b="0" u="none" dirty="0">
                  <a:latin typeface="Arial" pitchFamily="34" charset="0"/>
                  <a:cs typeface="Arial" pitchFamily="34" charset="0"/>
                </a:endParaRPr>
              </a:p>
            </p:txBody>
          </p:sp>
        </mc:Choice>
        <mc:Fallback xmlns="">
          <p:sp>
            <p:nvSpPr>
              <p:cNvPr id="10" name="TextBox 9">
                <a:extLst>
                  <a:ext uri="{FF2B5EF4-FFF2-40B4-BE49-F238E27FC236}">
                    <a16:creationId xmlns:a16="http://schemas.microsoft.com/office/drawing/2014/main" id="{4E67402B-BFA4-4FFF-8F27-23C4BF1FCB2C}"/>
                  </a:ext>
                </a:extLst>
              </p:cNvPr>
              <p:cNvSpPr txBox="1">
                <a:spLocks noRot="1" noChangeAspect="1" noMove="1" noResize="1" noEditPoints="1" noAdjustHandles="1" noChangeArrowheads="1" noChangeShapeType="1" noTextEdit="1"/>
              </p:cNvSpPr>
              <p:nvPr/>
            </p:nvSpPr>
            <p:spPr>
              <a:xfrm flipH="1">
                <a:off x="139563" y="4486579"/>
                <a:ext cx="8898558" cy="338554"/>
              </a:xfrm>
              <a:prstGeom prst="rect">
                <a:avLst/>
              </a:prstGeom>
              <a:blipFill>
                <a:blip r:embed="rId4"/>
                <a:stretch>
                  <a:fillRect t="-5357" b="-21429"/>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B040E10-2251-448F-A811-4D802ABCEF8C}"/>
              </a:ext>
            </a:extLst>
          </p:cNvPr>
          <p:cNvSpPr txBox="1"/>
          <p:nvPr/>
        </p:nvSpPr>
        <p:spPr>
          <a:xfrm flipH="1">
            <a:off x="555856" y="2403547"/>
            <a:ext cx="1807145" cy="338554"/>
          </a:xfrm>
          <a:prstGeom prst="rect">
            <a:avLst/>
          </a:prstGeom>
          <a:solidFill>
            <a:schemeClr val="bg1"/>
          </a:solidFill>
        </p:spPr>
        <p:txBody>
          <a:bodyPr wrap="square" rtlCol="0">
            <a:spAutoFit/>
          </a:bodyPr>
          <a:lstStyle/>
          <a:p>
            <a:pPr algn="ctr"/>
            <a:r>
              <a:rPr lang="en-US" sz="1600" b="0" u="none" dirty="0">
                <a:latin typeface="Arial" pitchFamily="34" charset="0"/>
                <a:cs typeface="Arial" pitchFamily="34" charset="0"/>
              </a:rPr>
              <a:t>Mixed Tenure NM</a:t>
            </a:r>
          </a:p>
        </p:txBody>
      </p:sp>
      <p:sp>
        <p:nvSpPr>
          <p:cNvPr id="13" name="TextBox 12">
            <a:extLst>
              <a:ext uri="{FF2B5EF4-FFF2-40B4-BE49-F238E27FC236}">
                <a16:creationId xmlns:a16="http://schemas.microsoft.com/office/drawing/2014/main" id="{D78C1334-63BA-4422-A643-C1A054A85588}"/>
              </a:ext>
            </a:extLst>
          </p:cNvPr>
          <p:cNvSpPr txBox="1"/>
          <p:nvPr/>
        </p:nvSpPr>
        <p:spPr>
          <a:xfrm flipH="1">
            <a:off x="2710310" y="2403547"/>
            <a:ext cx="1807145" cy="338554"/>
          </a:xfrm>
          <a:prstGeom prst="rect">
            <a:avLst/>
          </a:prstGeom>
          <a:solidFill>
            <a:schemeClr val="bg1"/>
          </a:solidFill>
        </p:spPr>
        <p:txBody>
          <a:bodyPr wrap="square" rtlCol="0">
            <a:spAutoFit/>
          </a:bodyPr>
          <a:lstStyle/>
          <a:p>
            <a:pPr algn="ctr"/>
            <a:r>
              <a:rPr lang="en-US" sz="1600" b="0" u="none" dirty="0">
                <a:latin typeface="Arial" pitchFamily="34" charset="0"/>
                <a:cs typeface="Arial" pitchFamily="34" charset="0"/>
              </a:rPr>
              <a:t>High Tenure NM</a:t>
            </a:r>
          </a:p>
        </p:txBody>
      </p:sp>
      <p:sp>
        <p:nvSpPr>
          <p:cNvPr id="14" name="TextBox 13">
            <a:extLst>
              <a:ext uri="{FF2B5EF4-FFF2-40B4-BE49-F238E27FC236}">
                <a16:creationId xmlns:a16="http://schemas.microsoft.com/office/drawing/2014/main" id="{D6CD8A87-9FE5-489E-B1E4-D1B79275D531}"/>
              </a:ext>
            </a:extLst>
          </p:cNvPr>
          <p:cNvSpPr txBox="1"/>
          <p:nvPr/>
        </p:nvSpPr>
        <p:spPr>
          <a:xfrm flipH="1">
            <a:off x="4864764" y="2403547"/>
            <a:ext cx="1807145" cy="338554"/>
          </a:xfrm>
          <a:prstGeom prst="rect">
            <a:avLst/>
          </a:prstGeom>
          <a:solidFill>
            <a:schemeClr val="bg1"/>
          </a:solidFill>
        </p:spPr>
        <p:txBody>
          <a:bodyPr wrap="square" rtlCol="0">
            <a:spAutoFit/>
          </a:bodyPr>
          <a:lstStyle/>
          <a:p>
            <a:pPr algn="ctr"/>
            <a:r>
              <a:rPr lang="en-US" sz="1600" b="0" u="none" dirty="0">
                <a:latin typeface="Arial" pitchFamily="34" charset="0"/>
                <a:cs typeface="Arial" pitchFamily="34" charset="0"/>
              </a:rPr>
              <a:t>Mixed Tenure M</a:t>
            </a:r>
          </a:p>
        </p:txBody>
      </p:sp>
      <p:sp>
        <p:nvSpPr>
          <p:cNvPr id="15" name="TextBox 14">
            <a:extLst>
              <a:ext uri="{FF2B5EF4-FFF2-40B4-BE49-F238E27FC236}">
                <a16:creationId xmlns:a16="http://schemas.microsoft.com/office/drawing/2014/main" id="{D9BAF46F-2600-48A0-A53B-8C60F4675C45}"/>
              </a:ext>
            </a:extLst>
          </p:cNvPr>
          <p:cNvSpPr txBox="1"/>
          <p:nvPr/>
        </p:nvSpPr>
        <p:spPr>
          <a:xfrm flipH="1">
            <a:off x="7004382" y="2403547"/>
            <a:ext cx="1807145" cy="338554"/>
          </a:xfrm>
          <a:prstGeom prst="rect">
            <a:avLst/>
          </a:prstGeom>
          <a:solidFill>
            <a:schemeClr val="bg1"/>
          </a:solidFill>
        </p:spPr>
        <p:txBody>
          <a:bodyPr wrap="square" rtlCol="0">
            <a:spAutoFit/>
          </a:bodyPr>
          <a:lstStyle/>
          <a:p>
            <a:pPr algn="ctr"/>
            <a:r>
              <a:rPr lang="en-US" sz="1600" b="0" u="none" dirty="0">
                <a:latin typeface="Arial" pitchFamily="34" charset="0"/>
                <a:cs typeface="Arial" pitchFamily="34" charset="0"/>
              </a:rPr>
              <a:t>High Tenure M</a:t>
            </a:r>
          </a:p>
        </p:txBody>
      </p:sp>
      <p:cxnSp>
        <p:nvCxnSpPr>
          <p:cNvPr id="16" name="Straight Arrow Connector 15">
            <a:extLst>
              <a:ext uri="{FF2B5EF4-FFF2-40B4-BE49-F238E27FC236}">
                <a16:creationId xmlns:a16="http://schemas.microsoft.com/office/drawing/2014/main" id="{C7022555-EB7E-4784-B635-5571A2D925F2}"/>
              </a:ext>
            </a:extLst>
          </p:cNvPr>
          <p:cNvCxnSpPr/>
          <p:nvPr/>
        </p:nvCxnSpPr>
        <p:spPr bwMode="auto">
          <a:xfrm flipH="1">
            <a:off x="4958606" y="5539342"/>
            <a:ext cx="460415" cy="0"/>
          </a:xfrm>
          <a:prstGeom prst="straightConnector1">
            <a:avLst/>
          </a:prstGeom>
          <a:solidFill>
            <a:schemeClr val="accent1"/>
          </a:solidFill>
          <a:ln w="38100" cap="flat" cmpd="sng" algn="ctr">
            <a:solidFill>
              <a:schemeClr val="tx1"/>
            </a:solidFill>
            <a:prstDash val="solid"/>
            <a:round/>
            <a:headEnd type="none" w="med" len="med"/>
            <a:tailEnd type="triangle" w="med" len="med"/>
          </a:ln>
          <a:effectLst/>
        </p:spPr>
      </p:cxnSp>
    </p:spTree>
    <p:extLst>
      <p:ext uri="{BB962C8B-B14F-4D97-AF65-F5344CB8AC3E}">
        <p14:creationId xmlns:p14="http://schemas.microsoft.com/office/powerpoint/2010/main" val="22265031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7F5D807C-F075-46AC-B5A7-45F5568416C2}"/>
              </a:ext>
            </a:extLst>
          </p:cNvPr>
          <p:cNvSpPr txBox="1"/>
          <p:nvPr/>
        </p:nvSpPr>
        <p:spPr>
          <a:xfrm flipH="1">
            <a:off x="5406181" y="5577006"/>
            <a:ext cx="3631940" cy="830997"/>
          </a:xfrm>
          <a:prstGeom prst="rect">
            <a:avLst/>
          </a:prstGeom>
          <a:solidFill>
            <a:schemeClr val="bg1"/>
          </a:solidFill>
        </p:spPr>
        <p:txBody>
          <a:bodyPr wrap="square" rtlCol="0">
            <a:spAutoFit/>
          </a:bodyPr>
          <a:lstStyle/>
          <a:p>
            <a:r>
              <a:rPr lang="en-US" sz="1600" b="0" u="none" dirty="0">
                <a:latin typeface="Arial" pitchFamily="34" charset="0"/>
                <a:cs typeface="Arial" pitchFamily="34" charset="0"/>
              </a:rPr>
              <a:t>Stark difference between NM and M: Great Recession makes China Shock worse for M</a:t>
            </a:r>
          </a:p>
        </p:txBody>
      </p:sp>
      <p:sp>
        <p:nvSpPr>
          <p:cNvPr id="2" name="Title 1">
            <a:extLst>
              <a:ext uri="{FF2B5EF4-FFF2-40B4-BE49-F238E27FC236}">
                <a16:creationId xmlns:a16="http://schemas.microsoft.com/office/drawing/2014/main" id="{6ABB7675-898C-4FC8-92B7-5A5F0F72D36A}"/>
              </a:ext>
            </a:extLst>
          </p:cNvPr>
          <p:cNvSpPr>
            <a:spLocks noGrp="1"/>
          </p:cNvSpPr>
          <p:nvPr>
            <p:ph type="title"/>
          </p:nvPr>
        </p:nvSpPr>
        <p:spPr/>
        <p:txBody>
          <a:bodyPr/>
          <a:lstStyle/>
          <a:p>
            <a:r>
              <a:rPr lang="en-US" dirty="0"/>
              <a:t>Use “Annual DID” to Predict Relative Growth by Year</a:t>
            </a:r>
          </a:p>
        </p:txBody>
      </p:sp>
      <p:sp>
        <p:nvSpPr>
          <p:cNvPr id="3" name="Slide Number Placeholder 2">
            <a:extLst>
              <a:ext uri="{FF2B5EF4-FFF2-40B4-BE49-F238E27FC236}">
                <a16:creationId xmlns:a16="http://schemas.microsoft.com/office/drawing/2014/main" id="{A8E2D5D2-DBA0-43B2-8FF1-C0B3D2F602AE}"/>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48</a:t>
            </a:fld>
            <a:endParaRPr lang="en-GB" dirty="0"/>
          </a:p>
        </p:txBody>
      </p:sp>
      <p:pic>
        <p:nvPicPr>
          <p:cNvPr id="13" name="Picture 12">
            <a:extLst>
              <a:ext uri="{FF2B5EF4-FFF2-40B4-BE49-F238E27FC236}">
                <a16:creationId xmlns:a16="http://schemas.microsoft.com/office/drawing/2014/main" id="{31A770A4-A444-4840-A506-C5732316F4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438400"/>
            <a:ext cx="9144000" cy="2286000"/>
          </a:xfrm>
          <a:prstGeom prst="rect">
            <a:avLst/>
          </a:prstGeom>
        </p:spPr>
      </p:pic>
      <p:pic>
        <p:nvPicPr>
          <p:cNvPr id="9" name="Picture 8">
            <a:extLst>
              <a:ext uri="{FF2B5EF4-FFF2-40B4-BE49-F238E27FC236}">
                <a16:creationId xmlns:a16="http://schemas.microsoft.com/office/drawing/2014/main" id="{3806E9BA-CDB7-48FD-935E-17956CA8FFF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491" t="13403" r="89140" b="62807"/>
          <a:stretch/>
        </p:blipFill>
        <p:spPr>
          <a:xfrm>
            <a:off x="4032983" y="5013767"/>
            <a:ext cx="1198348" cy="1119118"/>
          </a:xfrm>
          <a:prstGeom prst="rect">
            <a:avLst/>
          </a:prstGeom>
        </p:spPr>
      </p:pic>
      <p:sp>
        <p:nvSpPr>
          <p:cNvPr id="11" name="Rectangle 10">
            <a:extLst>
              <a:ext uri="{FF2B5EF4-FFF2-40B4-BE49-F238E27FC236}">
                <a16:creationId xmlns:a16="http://schemas.microsoft.com/office/drawing/2014/main" id="{05AD2DBA-34AD-4107-B374-25C3D32CCD81}"/>
              </a:ext>
            </a:extLst>
          </p:cNvPr>
          <p:cNvSpPr/>
          <p:nvPr/>
        </p:nvSpPr>
        <p:spPr bwMode="auto">
          <a:xfrm>
            <a:off x="437949" y="2742101"/>
            <a:ext cx="495702" cy="57380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5" name="Rectangle 14">
            <a:extLst>
              <a:ext uri="{FF2B5EF4-FFF2-40B4-BE49-F238E27FC236}">
                <a16:creationId xmlns:a16="http://schemas.microsoft.com/office/drawing/2014/main" id="{AF3EABA9-0087-44AC-BBC4-244E8E58EE08}"/>
              </a:ext>
            </a:extLst>
          </p:cNvPr>
          <p:cNvSpPr/>
          <p:nvPr/>
        </p:nvSpPr>
        <p:spPr bwMode="auto">
          <a:xfrm>
            <a:off x="2710310" y="2742101"/>
            <a:ext cx="495702" cy="57380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6" name="Rectangle 15">
            <a:extLst>
              <a:ext uri="{FF2B5EF4-FFF2-40B4-BE49-F238E27FC236}">
                <a16:creationId xmlns:a16="http://schemas.microsoft.com/office/drawing/2014/main" id="{2075099E-3604-4AC6-AD17-5EDB67D0BC1B}"/>
              </a:ext>
            </a:extLst>
          </p:cNvPr>
          <p:cNvSpPr/>
          <p:nvPr/>
        </p:nvSpPr>
        <p:spPr bwMode="auto">
          <a:xfrm>
            <a:off x="4982671" y="2776954"/>
            <a:ext cx="495702" cy="57380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7" name="Rectangle 16">
            <a:extLst>
              <a:ext uri="{FF2B5EF4-FFF2-40B4-BE49-F238E27FC236}">
                <a16:creationId xmlns:a16="http://schemas.microsoft.com/office/drawing/2014/main" id="{4EF97893-D0C9-4D71-A779-B0A0B4F6408C}"/>
              </a:ext>
            </a:extLst>
          </p:cNvPr>
          <p:cNvSpPr/>
          <p:nvPr/>
        </p:nvSpPr>
        <p:spPr bwMode="auto">
          <a:xfrm>
            <a:off x="7194877" y="2659947"/>
            <a:ext cx="495702" cy="57380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1967451-1185-4950-AE13-AA1DEC6DDAC4}"/>
                  </a:ext>
                </a:extLst>
              </p:cNvPr>
              <p:cNvSpPr txBox="1"/>
              <p:nvPr/>
            </p:nvSpPr>
            <p:spPr>
              <a:xfrm flipH="1">
                <a:off x="139563" y="4486579"/>
                <a:ext cx="8898558" cy="338554"/>
              </a:xfrm>
              <a:prstGeom prst="rect">
                <a:avLst/>
              </a:prstGeom>
              <a:solidFill>
                <a:schemeClr val="bg1"/>
              </a:solidFill>
            </p:spPr>
            <p:txBody>
              <a:bodyPr wrap="square" rtlCol="0">
                <a:spAutoFit/>
              </a:bodyPr>
              <a:lstStyle/>
              <a:p>
                <a:pPr algn="ctr"/>
                <a:r>
                  <a:rPr lang="en-US" sz="1600" b="0" u="none" dirty="0">
                    <a:latin typeface="Arial" pitchFamily="34" charset="0"/>
                    <a:cs typeface="Arial" pitchFamily="34" charset="0"/>
                  </a:rPr>
                  <a:t>Predicted Relative Earnings Growth in Year </a:t>
                </a:r>
                <a14:m>
                  <m:oMath xmlns:m="http://schemas.openxmlformats.org/officeDocument/2006/math">
                    <m:r>
                      <a:rPr lang="en-US" sz="1600" b="0" i="1" u="none" smtClean="0">
                        <a:latin typeface="Cambria Math" panose="02040503050406030204" pitchFamily="18" charset="0"/>
                        <a:cs typeface="Arial" pitchFamily="34" charset="0"/>
                      </a:rPr>
                      <m:t>𝑡</m:t>
                    </m:r>
                  </m:oMath>
                </a14:m>
                <a:endParaRPr lang="en-US" sz="1600" b="0" u="none" dirty="0">
                  <a:latin typeface="Arial" pitchFamily="34" charset="0"/>
                  <a:cs typeface="Arial" pitchFamily="34" charset="0"/>
                </a:endParaRPr>
              </a:p>
            </p:txBody>
          </p:sp>
        </mc:Choice>
        <mc:Fallback xmlns="">
          <p:sp>
            <p:nvSpPr>
              <p:cNvPr id="18" name="TextBox 17">
                <a:extLst>
                  <a:ext uri="{FF2B5EF4-FFF2-40B4-BE49-F238E27FC236}">
                    <a16:creationId xmlns:a16="http://schemas.microsoft.com/office/drawing/2014/main" id="{F1967451-1185-4950-AE13-AA1DEC6DDAC4}"/>
                  </a:ext>
                </a:extLst>
              </p:cNvPr>
              <p:cNvSpPr txBox="1">
                <a:spLocks noRot="1" noChangeAspect="1" noMove="1" noResize="1" noEditPoints="1" noAdjustHandles="1" noChangeArrowheads="1" noChangeShapeType="1" noTextEdit="1"/>
              </p:cNvSpPr>
              <p:nvPr/>
            </p:nvSpPr>
            <p:spPr>
              <a:xfrm flipH="1">
                <a:off x="139563" y="4486579"/>
                <a:ext cx="8898558" cy="338554"/>
              </a:xfrm>
              <a:prstGeom prst="rect">
                <a:avLst/>
              </a:prstGeom>
              <a:blipFill>
                <a:blip r:embed="rId4"/>
                <a:stretch>
                  <a:fillRect t="-5357" b="-21429"/>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A62E28DE-5EC4-44E7-9EA0-F2913817EDCD}"/>
              </a:ext>
            </a:extLst>
          </p:cNvPr>
          <p:cNvSpPr txBox="1"/>
          <p:nvPr/>
        </p:nvSpPr>
        <p:spPr>
          <a:xfrm flipH="1">
            <a:off x="555856" y="2403547"/>
            <a:ext cx="1807145" cy="338554"/>
          </a:xfrm>
          <a:prstGeom prst="rect">
            <a:avLst/>
          </a:prstGeom>
          <a:solidFill>
            <a:schemeClr val="bg1"/>
          </a:solidFill>
        </p:spPr>
        <p:txBody>
          <a:bodyPr wrap="square" rtlCol="0">
            <a:spAutoFit/>
          </a:bodyPr>
          <a:lstStyle/>
          <a:p>
            <a:pPr algn="ctr"/>
            <a:r>
              <a:rPr lang="en-US" sz="1600" b="0" u="none" dirty="0">
                <a:latin typeface="Arial" pitchFamily="34" charset="0"/>
                <a:cs typeface="Arial" pitchFamily="34" charset="0"/>
              </a:rPr>
              <a:t>Mixed Tenure NM</a:t>
            </a:r>
          </a:p>
        </p:txBody>
      </p:sp>
      <p:sp>
        <p:nvSpPr>
          <p:cNvPr id="20" name="TextBox 19">
            <a:extLst>
              <a:ext uri="{FF2B5EF4-FFF2-40B4-BE49-F238E27FC236}">
                <a16:creationId xmlns:a16="http://schemas.microsoft.com/office/drawing/2014/main" id="{0D0E65DD-37B6-4624-9CE9-AA41A004E9E2}"/>
              </a:ext>
            </a:extLst>
          </p:cNvPr>
          <p:cNvSpPr txBox="1"/>
          <p:nvPr/>
        </p:nvSpPr>
        <p:spPr>
          <a:xfrm flipH="1">
            <a:off x="2710310" y="2403547"/>
            <a:ext cx="1807145" cy="338554"/>
          </a:xfrm>
          <a:prstGeom prst="rect">
            <a:avLst/>
          </a:prstGeom>
          <a:solidFill>
            <a:schemeClr val="bg1"/>
          </a:solidFill>
        </p:spPr>
        <p:txBody>
          <a:bodyPr wrap="square" rtlCol="0">
            <a:spAutoFit/>
          </a:bodyPr>
          <a:lstStyle/>
          <a:p>
            <a:pPr algn="ctr"/>
            <a:r>
              <a:rPr lang="en-US" sz="1600" b="0" u="none" dirty="0">
                <a:latin typeface="Arial" pitchFamily="34" charset="0"/>
                <a:cs typeface="Arial" pitchFamily="34" charset="0"/>
              </a:rPr>
              <a:t>High Tenure NM</a:t>
            </a:r>
          </a:p>
        </p:txBody>
      </p:sp>
      <p:sp>
        <p:nvSpPr>
          <p:cNvPr id="21" name="TextBox 20">
            <a:extLst>
              <a:ext uri="{FF2B5EF4-FFF2-40B4-BE49-F238E27FC236}">
                <a16:creationId xmlns:a16="http://schemas.microsoft.com/office/drawing/2014/main" id="{9D489E1F-3F78-4D3B-904F-62D653B928EA}"/>
              </a:ext>
            </a:extLst>
          </p:cNvPr>
          <p:cNvSpPr txBox="1"/>
          <p:nvPr/>
        </p:nvSpPr>
        <p:spPr>
          <a:xfrm flipH="1">
            <a:off x="4864764" y="2403547"/>
            <a:ext cx="1807145" cy="338554"/>
          </a:xfrm>
          <a:prstGeom prst="rect">
            <a:avLst/>
          </a:prstGeom>
          <a:solidFill>
            <a:schemeClr val="bg1"/>
          </a:solidFill>
        </p:spPr>
        <p:txBody>
          <a:bodyPr wrap="square" rtlCol="0">
            <a:spAutoFit/>
          </a:bodyPr>
          <a:lstStyle/>
          <a:p>
            <a:pPr algn="ctr"/>
            <a:r>
              <a:rPr lang="en-US" sz="1600" b="0" u="none" dirty="0">
                <a:latin typeface="Arial" pitchFamily="34" charset="0"/>
                <a:cs typeface="Arial" pitchFamily="34" charset="0"/>
              </a:rPr>
              <a:t>Mixed Tenure M</a:t>
            </a:r>
          </a:p>
        </p:txBody>
      </p:sp>
      <p:sp>
        <p:nvSpPr>
          <p:cNvPr id="22" name="TextBox 21">
            <a:extLst>
              <a:ext uri="{FF2B5EF4-FFF2-40B4-BE49-F238E27FC236}">
                <a16:creationId xmlns:a16="http://schemas.microsoft.com/office/drawing/2014/main" id="{9977E0AC-173D-41F0-91C3-64B10124BFD5}"/>
              </a:ext>
            </a:extLst>
          </p:cNvPr>
          <p:cNvSpPr txBox="1"/>
          <p:nvPr/>
        </p:nvSpPr>
        <p:spPr>
          <a:xfrm flipH="1">
            <a:off x="7004382" y="2403547"/>
            <a:ext cx="1807145" cy="338554"/>
          </a:xfrm>
          <a:prstGeom prst="rect">
            <a:avLst/>
          </a:prstGeom>
          <a:solidFill>
            <a:schemeClr val="bg1"/>
          </a:solidFill>
        </p:spPr>
        <p:txBody>
          <a:bodyPr wrap="square" rtlCol="0">
            <a:spAutoFit/>
          </a:bodyPr>
          <a:lstStyle/>
          <a:p>
            <a:pPr algn="ctr"/>
            <a:r>
              <a:rPr lang="en-US" sz="1600" b="0" u="none" dirty="0">
                <a:latin typeface="Arial" pitchFamily="34" charset="0"/>
                <a:cs typeface="Arial" pitchFamily="34" charset="0"/>
              </a:rPr>
              <a:t>High Tenure M</a:t>
            </a:r>
          </a:p>
        </p:txBody>
      </p:sp>
      <p:cxnSp>
        <p:nvCxnSpPr>
          <p:cNvPr id="23" name="Straight Arrow Connector 22">
            <a:extLst>
              <a:ext uri="{FF2B5EF4-FFF2-40B4-BE49-F238E27FC236}">
                <a16:creationId xmlns:a16="http://schemas.microsoft.com/office/drawing/2014/main" id="{3BA74949-E38F-43C5-8376-43DB4C50235B}"/>
              </a:ext>
            </a:extLst>
          </p:cNvPr>
          <p:cNvCxnSpPr/>
          <p:nvPr/>
        </p:nvCxnSpPr>
        <p:spPr bwMode="auto">
          <a:xfrm flipH="1">
            <a:off x="4958606" y="5746283"/>
            <a:ext cx="460415" cy="0"/>
          </a:xfrm>
          <a:prstGeom prst="straightConnector1">
            <a:avLst/>
          </a:prstGeom>
          <a:solidFill>
            <a:schemeClr val="accent1"/>
          </a:solidFill>
          <a:ln w="38100" cap="flat" cmpd="sng" algn="ctr">
            <a:solidFill>
              <a:schemeClr val="tx1"/>
            </a:solidFill>
            <a:prstDash val="solid"/>
            <a:round/>
            <a:headEnd type="none" w="med" len="med"/>
            <a:tailEnd type="triangle" w="med" len="med"/>
          </a:ln>
          <a:effectLst/>
        </p:spPr>
      </p:cxnSp>
      <p:cxnSp>
        <p:nvCxnSpPr>
          <p:cNvPr id="6" name="Straight Arrow Connector 5">
            <a:extLst>
              <a:ext uri="{FF2B5EF4-FFF2-40B4-BE49-F238E27FC236}">
                <a16:creationId xmlns:a16="http://schemas.microsoft.com/office/drawing/2014/main" id="{A1A8FFE9-B264-4007-9762-67A267BD6E2E}"/>
              </a:ext>
            </a:extLst>
          </p:cNvPr>
          <p:cNvCxnSpPr/>
          <p:nvPr/>
        </p:nvCxnSpPr>
        <p:spPr bwMode="auto">
          <a:xfrm>
            <a:off x="1600467" y="2883356"/>
            <a:ext cx="356571" cy="0"/>
          </a:xfrm>
          <a:prstGeom prst="straightConnector1">
            <a:avLst/>
          </a:prstGeom>
          <a:solidFill>
            <a:schemeClr val="accent1"/>
          </a:solidFill>
          <a:ln w="28575" cap="flat" cmpd="sng" algn="ctr">
            <a:solidFill>
              <a:srgbClr val="0000FF"/>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B9EADF77-8F97-4D61-A94D-ABABA0D953F6}"/>
              </a:ext>
            </a:extLst>
          </p:cNvPr>
          <p:cNvCxnSpPr/>
          <p:nvPr/>
        </p:nvCxnSpPr>
        <p:spPr bwMode="auto">
          <a:xfrm>
            <a:off x="3484073" y="2883356"/>
            <a:ext cx="356571" cy="0"/>
          </a:xfrm>
          <a:prstGeom prst="straightConnector1">
            <a:avLst/>
          </a:prstGeom>
          <a:solidFill>
            <a:schemeClr val="accent1"/>
          </a:solidFill>
          <a:ln w="28575" cap="flat" cmpd="sng" algn="ctr">
            <a:solidFill>
              <a:srgbClr val="0000FF"/>
            </a:solidFill>
            <a:prstDash val="solid"/>
            <a:round/>
            <a:headEnd type="none" w="med" len="med"/>
            <a:tailEnd type="triangle"/>
          </a:ln>
          <a:effectLst/>
        </p:spPr>
      </p:cxnSp>
      <p:cxnSp>
        <p:nvCxnSpPr>
          <p:cNvPr id="26" name="Straight Arrow Connector 25">
            <a:extLst>
              <a:ext uri="{FF2B5EF4-FFF2-40B4-BE49-F238E27FC236}">
                <a16:creationId xmlns:a16="http://schemas.microsoft.com/office/drawing/2014/main" id="{BD61CF23-C213-4CC8-9A84-C1275781A019}"/>
              </a:ext>
            </a:extLst>
          </p:cNvPr>
          <p:cNvCxnSpPr/>
          <p:nvPr/>
        </p:nvCxnSpPr>
        <p:spPr bwMode="auto">
          <a:xfrm>
            <a:off x="5722697" y="2896366"/>
            <a:ext cx="356571" cy="0"/>
          </a:xfrm>
          <a:prstGeom prst="straightConnector1">
            <a:avLst/>
          </a:prstGeom>
          <a:solidFill>
            <a:schemeClr val="accent1"/>
          </a:solidFill>
          <a:ln w="28575" cap="flat" cmpd="sng" algn="ctr">
            <a:solidFill>
              <a:srgbClr val="0000FF"/>
            </a:solidFill>
            <a:prstDash val="solid"/>
            <a:round/>
            <a:headEnd type="triangle" w="med" len="med"/>
            <a:tailEnd type="none" w="med" len="med"/>
          </a:ln>
          <a:effectLst/>
        </p:spPr>
      </p:cxnSp>
      <p:cxnSp>
        <p:nvCxnSpPr>
          <p:cNvPr id="27" name="Straight Arrow Connector 26">
            <a:extLst>
              <a:ext uri="{FF2B5EF4-FFF2-40B4-BE49-F238E27FC236}">
                <a16:creationId xmlns:a16="http://schemas.microsoft.com/office/drawing/2014/main" id="{58E57F27-0F2D-40F7-9054-93A2136AFEA7}"/>
              </a:ext>
            </a:extLst>
          </p:cNvPr>
          <p:cNvCxnSpPr/>
          <p:nvPr/>
        </p:nvCxnSpPr>
        <p:spPr bwMode="auto">
          <a:xfrm>
            <a:off x="8052353" y="2896366"/>
            <a:ext cx="356571" cy="0"/>
          </a:xfrm>
          <a:prstGeom prst="straightConnector1">
            <a:avLst/>
          </a:prstGeom>
          <a:solidFill>
            <a:schemeClr val="accent1"/>
          </a:solidFill>
          <a:ln w="28575" cap="flat" cmpd="sng" algn="ctr">
            <a:solidFill>
              <a:srgbClr val="0000FF"/>
            </a:solidFill>
            <a:prstDash val="solid"/>
            <a:round/>
            <a:headEnd type="triangle" w="med" len="med"/>
            <a:tailEnd type="none" w="med" len="med"/>
          </a:ln>
          <a:effectLst/>
        </p:spPr>
      </p:cxnSp>
      <p:sp>
        <p:nvSpPr>
          <p:cNvPr id="4" name="TextBox 3">
            <a:extLst>
              <a:ext uri="{FF2B5EF4-FFF2-40B4-BE49-F238E27FC236}">
                <a16:creationId xmlns:a16="http://schemas.microsoft.com/office/drawing/2014/main" id="{8A8F6955-2B44-4FC0-BE69-E3E8602776E4}"/>
              </a:ext>
            </a:extLst>
          </p:cNvPr>
          <p:cNvSpPr txBox="1"/>
          <p:nvPr/>
        </p:nvSpPr>
        <p:spPr>
          <a:xfrm>
            <a:off x="1779274" y="3244850"/>
            <a:ext cx="524503" cy="246221"/>
          </a:xfrm>
          <a:prstGeom prst="rect">
            <a:avLst/>
          </a:prstGeom>
          <a:noFill/>
        </p:spPr>
        <p:txBody>
          <a:bodyPr wrap="none" rtlCol="0">
            <a:spAutoFit/>
          </a:bodyPr>
          <a:lstStyle/>
          <a:p>
            <a:pPr algn="just"/>
            <a:r>
              <a:rPr lang="en-US" sz="1000" b="0" u="none" dirty="0">
                <a:solidFill>
                  <a:srgbClr val="0000FF"/>
                </a:solidFill>
                <a:latin typeface="Arial" pitchFamily="34" charset="0"/>
                <a:cs typeface="Arial" pitchFamily="34" charset="0"/>
              </a:rPr>
              <a:t>Better</a:t>
            </a:r>
          </a:p>
        </p:txBody>
      </p:sp>
      <p:sp>
        <p:nvSpPr>
          <p:cNvPr id="10" name="TextBox 9">
            <a:extLst>
              <a:ext uri="{FF2B5EF4-FFF2-40B4-BE49-F238E27FC236}">
                <a16:creationId xmlns:a16="http://schemas.microsoft.com/office/drawing/2014/main" id="{0DACF612-E3D9-4FAE-919E-8485538F041E}"/>
              </a:ext>
            </a:extLst>
          </p:cNvPr>
          <p:cNvSpPr txBox="1"/>
          <p:nvPr/>
        </p:nvSpPr>
        <p:spPr>
          <a:xfrm>
            <a:off x="3690624" y="3244850"/>
            <a:ext cx="524503" cy="246221"/>
          </a:xfrm>
          <a:prstGeom prst="rect">
            <a:avLst/>
          </a:prstGeom>
          <a:noFill/>
        </p:spPr>
        <p:txBody>
          <a:bodyPr wrap="none" rtlCol="0">
            <a:spAutoFit/>
          </a:bodyPr>
          <a:lstStyle/>
          <a:p>
            <a:pPr algn="just"/>
            <a:r>
              <a:rPr lang="en-US" sz="1000" b="0" u="none" dirty="0">
                <a:solidFill>
                  <a:srgbClr val="0000FF"/>
                </a:solidFill>
                <a:latin typeface="Arial" pitchFamily="34" charset="0"/>
                <a:cs typeface="Arial" pitchFamily="34" charset="0"/>
              </a:rPr>
              <a:t>Better</a:t>
            </a:r>
          </a:p>
        </p:txBody>
      </p:sp>
      <p:sp>
        <p:nvSpPr>
          <p:cNvPr id="12" name="TextBox 11">
            <a:extLst>
              <a:ext uri="{FF2B5EF4-FFF2-40B4-BE49-F238E27FC236}">
                <a16:creationId xmlns:a16="http://schemas.microsoft.com/office/drawing/2014/main" id="{2AC977EC-366B-4CFA-90DD-754FE3888CCA}"/>
              </a:ext>
            </a:extLst>
          </p:cNvPr>
          <p:cNvSpPr txBox="1"/>
          <p:nvPr/>
        </p:nvSpPr>
        <p:spPr>
          <a:xfrm>
            <a:off x="5361321" y="3248253"/>
            <a:ext cx="554960" cy="246221"/>
          </a:xfrm>
          <a:prstGeom prst="rect">
            <a:avLst/>
          </a:prstGeom>
          <a:noFill/>
        </p:spPr>
        <p:txBody>
          <a:bodyPr wrap="none" rtlCol="0">
            <a:spAutoFit/>
          </a:bodyPr>
          <a:lstStyle/>
          <a:p>
            <a:pPr algn="just"/>
            <a:r>
              <a:rPr lang="en-US" sz="1000" b="0" u="none" dirty="0">
                <a:solidFill>
                  <a:srgbClr val="0000FF"/>
                </a:solidFill>
                <a:latin typeface="Arial" pitchFamily="34" charset="0"/>
                <a:cs typeface="Arial" pitchFamily="34" charset="0"/>
              </a:rPr>
              <a:t>Worse</a:t>
            </a:r>
          </a:p>
        </p:txBody>
      </p:sp>
      <p:sp>
        <p:nvSpPr>
          <p:cNvPr id="14" name="TextBox 13">
            <a:extLst>
              <a:ext uri="{FF2B5EF4-FFF2-40B4-BE49-F238E27FC236}">
                <a16:creationId xmlns:a16="http://schemas.microsoft.com/office/drawing/2014/main" id="{CCEFCE07-26A2-4312-8B65-89E2F511101F}"/>
              </a:ext>
            </a:extLst>
          </p:cNvPr>
          <p:cNvSpPr txBox="1"/>
          <p:nvPr/>
        </p:nvSpPr>
        <p:spPr>
          <a:xfrm>
            <a:off x="7907671" y="3140531"/>
            <a:ext cx="554960" cy="246221"/>
          </a:xfrm>
          <a:prstGeom prst="rect">
            <a:avLst/>
          </a:prstGeom>
          <a:noFill/>
        </p:spPr>
        <p:txBody>
          <a:bodyPr wrap="none" rtlCol="0">
            <a:spAutoFit/>
          </a:bodyPr>
          <a:lstStyle/>
          <a:p>
            <a:pPr algn="just"/>
            <a:r>
              <a:rPr lang="en-US" sz="1000" b="0" u="none" dirty="0">
                <a:solidFill>
                  <a:srgbClr val="0000FF"/>
                </a:solidFill>
                <a:latin typeface="Arial" pitchFamily="34" charset="0"/>
                <a:cs typeface="Arial" pitchFamily="34" charset="0"/>
              </a:rPr>
              <a:t>Worse</a:t>
            </a:r>
          </a:p>
        </p:txBody>
      </p:sp>
    </p:spTree>
    <p:extLst>
      <p:ext uri="{BB962C8B-B14F-4D97-AF65-F5344CB8AC3E}">
        <p14:creationId xmlns:p14="http://schemas.microsoft.com/office/powerpoint/2010/main" val="3457905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2" grpId="0"/>
      <p:bldP spid="1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90764-FACF-48C0-81DE-6234FE443FFD}"/>
              </a:ext>
            </a:extLst>
          </p:cNvPr>
          <p:cNvSpPr>
            <a:spLocks noGrp="1"/>
          </p:cNvSpPr>
          <p:nvPr>
            <p:ph type="title"/>
          </p:nvPr>
        </p:nvSpPr>
        <p:spPr/>
        <p:txBody>
          <a:bodyPr/>
          <a:lstStyle/>
          <a:p>
            <a:r>
              <a:rPr lang="en-US" dirty="0"/>
              <a:t>Use “Annual DID” to Predict Relative Growth by Year</a:t>
            </a:r>
          </a:p>
        </p:txBody>
      </p:sp>
      <p:sp>
        <p:nvSpPr>
          <p:cNvPr id="3" name="Slide Number Placeholder 2">
            <a:extLst>
              <a:ext uri="{FF2B5EF4-FFF2-40B4-BE49-F238E27FC236}">
                <a16:creationId xmlns:a16="http://schemas.microsoft.com/office/drawing/2014/main" id="{0EEDB7F7-161F-41C5-9DB5-95C6795C1CEA}"/>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49</a:t>
            </a:fld>
            <a:endParaRPr lang="en-GB" dirty="0"/>
          </a:p>
        </p:txBody>
      </p:sp>
      <p:pic>
        <p:nvPicPr>
          <p:cNvPr id="5" name="Picture 4">
            <a:extLst>
              <a:ext uri="{FF2B5EF4-FFF2-40B4-BE49-F238E27FC236}">
                <a16:creationId xmlns:a16="http://schemas.microsoft.com/office/drawing/2014/main" id="{6E471F99-958F-4E57-AD8E-771831DFC1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438400"/>
            <a:ext cx="9144000" cy="2286000"/>
          </a:xfrm>
          <a:prstGeom prst="rect">
            <a:avLst/>
          </a:prstGeom>
        </p:spPr>
      </p:pic>
      <p:pic>
        <p:nvPicPr>
          <p:cNvPr id="8" name="Picture 7">
            <a:extLst>
              <a:ext uri="{FF2B5EF4-FFF2-40B4-BE49-F238E27FC236}">
                <a16:creationId xmlns:a16="http://schemas.microsoft.com/office/drawing/2014/main" id="{CD47CB42-B172-422A-A13D-AED6913C013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491" t="13403" r="89140" b="62807"/>
          <a:stretch/>
        </p:blipFill>
        <p:spPr>
          <a:xfrm>
            <a:off x="4032983" y="5013767"/>
            <a:ext cx="1198348" cy="1119118"/>
          </a:xfrm>
          <a:prstGeom prst="rect">
            <a:avLst/>
          </a:prstGeom>
        </p:spPr>
      </p:pic>
      <p:sp>
        <p:nvSpPr>
          <p:cNvPr id="10" name="Rectangle 9">
            <a:extLst>
              <a:ext uri="{FF2B5EF4-FFF2-40B4-BE49-F238E27FC236}">
                <a16:creationId xmlns:a16="http://schemas.microsoft.com/office/drawing/2014/main" id="{C08E6E53-6BB7-45A6-B965-22F2E45E5AFD}"/>
              </a:ext>
            </a:extLst>
          </p:cNvPr>
          <p:cNvSpPr/>
          <p:nvPr/>
        </p:nvSpPr>
        <p:spPr bwMode="auto">
          <a:xfrm>
            <a:off x="437949" y="2742101"/>
            <a:ext cx="495702" cy="57380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1" name="Rectangle 10">
            <a:extLst>
              <a:ext uri="{FF2B5EF4-FFF2-40B4-BE49-F238E27FC236}">
                <a16:creationId xmlns:a16="http://schemas.microsoft.com/office/drawing/2014/main" id="{C7774F7E-A14A-4C7E-B3A7-A7CB8517CBEC}"/>
              </a:ext>
            </a:extLst>
          </p:cNvPr>
          <p:cNvSpPr/>
          <p:nvPr/>
        </p:nvSpPr>
        <p:spPr bwMode="auto">
          <a:xfrm>
            <a:off x="2710310" y="2742101"/>
            <a:ext cx="495702" cy="57380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2" name="Rectangle 11">
            <a:extLst>
              <a:ext uri="{FF2B5EF4-FFF2-40B4-BE49-F238E27FC236}">
                <a16:creationId xmlns:a16="http://schemas.microsoft.com/office/drawing/2014/main" id="{30259D86-1A38-405F-B8C0-C07A3663DCF4}"/>
              </a:ext>
            </a:extLst>
          </p:cNvPr>
          <p:cNvSpPr/>
          <p:nvPr/>
        </p:nvSpPr>
        <p:spPr bwMode="auto">
          <a:xfrm>
            <a:off x="4982671" y="2776954"/>
            <a:ext cx="495702" cy="57380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3" name="Rectangle 12">
            <a:extLst>
              <a:ext uri="{FF2B5EF4-FFF2-40B4-BE49-F238E27FC236}">
                <a16:creationId xmlns:a16="http://schemas.microsoft.com/office/drawing/2014/main" id="{BE11B9AA-70FB-41E2-B17C-D3F42805D306}"/>
              </a:ext>
            </a:extLst>
          </p:cNvPr>
          <p:cNvSpPr/>
          <p:nvPr/>
        </p:nvSpPr>
        <p:spPr bwMode="auto">
          <a:xfrm>
            <a:off x="7194877" y="2659947"/>
            <a:ext cx="495702" cy="57380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C8C8B44-CDAA-4086-AFD4-9683A1135223}"/>
                  </a:ext>
                </a:extLst>
              </p:cNvPr>
              <p:cNvSpPr txBox="1"/>
              <p:nvPr/>
            </p:nvSpPr>
            <p:spPr>
              <a:xfrm flipH="1">
                <a:off x="139563" y="4486579"/>
                <a:ext cx="8898558" cy="338554"/>
              </a:xfrm>
              <a:prstGeom prst="rect">
                <a:avLst/>
              </a:prstGeom>
              <a:solidFill>
                <a:schemeClr val="bg1"/>
              </a:solidFill>
            </p:spPr>
            <p:txBody>
              <a:bodyPr wrap="square" rtlCol="0">
                <a:spAutoFit/>
              </a:bodyPr>
              <a:lstStyle/>
              <a:p>
                <a:pPr algn="ctr"/>
                <a:r>
                  <a:rPr lang="en-US" sz="1600" b="0" u="none" dirty="0">
                    <a:latin typeface="Arial" pitchFamily="34" charset="0"/>
                    <a:cs typeface="Arial" pitchFamily="34" charset="0"/>
                  </a:rPr>
                  <a:t>Predicted Relative Earnings Growth in Year </a:t>
                </a:r>
                <a14:m>
                  <m:oMath xmlns:m="http://schemas.openxmlformats.org/officeDocument/2006/math">
                    <m:r>
                      <a:rPr lang="en-US" sz="1600" b="0" i="1" u="none" smtClean="0">
                        <a:latin typeface="Cambria Math" panose="02040503050406030204" pitchFamily="18" charset="0"/>
                        <a:cs typeface="Arial" pitchFamily="34" charset="0"/>
                      </a:rPr>
                      <m:t>𝑡</m:t>
                    </m:r>
                  </m:oMath>
                </a14:m>
                <a:endParaRPr lang="en-US" sz="1600" b="0" u="none" dirty="0">
                  <a:latin typeface="Arial" pitchFamily="34" charset="0"/>
                  <a:cs typeface="Arial" pitchFamily="34" charset="0"/>
                </a:endParaRPr>
              </a:p>
            </p:txBody>
          </p:sp>
        </mc:Choice>
        <mc:Fallback xmlns="">
          <p:sp>
            <p:nvSpPr>
              <p:cNvPr id="14" name="TextBox 13">
                <a:extLst>
                  <a:ext uri="{FF2B5EF4-FFF2-40B4-BE49-F238E27FC236}">
                    <a16:creationId xmlns:a16="http://schemas.microsoft.com/office/drawing/2014/main" id="{4C8C8B44-CDAA-4086-AFD4-9683A1135223}"/>
                  </a:ext>
                </a:extLst>
              </p:cNvPr>
              <p:cNvSpPr txBox="1">
                <a:spLocks noRot="1" noChangeAspect="1" noMove="1" noResize="1" noEditPoints="1" noAdjustHandles="1" noChangeArrowheads="1" noChangeShapeType="1" noTextEdit="1"/>
              </p:cNvSpPr>
              <p:nvPr/>
            </p:nvSpPr>
            <p:spPr>
              <a:xfrm flipH="1">
                <a:off x="139563" y="4486579"/>
                <a:ext cx="8898558" cy="338554"/>
              </a:xfrm>
              <a:prstGeom prst="rect">
                <a:avLst/>
              </a:prstGeom>
              <a:blipFill>
                <a:blip r:embed="rId3"/>
                <a:stretch>
                  <a:fillRect t="-5357" b="-21429"/>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15E85435-B0CC-48B1-9AFE-1B1919489227}"/>
              </a:ext>
            </a:extLst>
          </p:cNvPr>
          <p:cNvSpPr txBox="1"/>
          <p:nvPr/>
        </p:nvSpPr>
        <p:spPr>
          <a:xfrm flipH="1">
            <a:off x="555856" y="2403547"/>
            <a:ext cx="1807145" cy="338554"/>
          </a:xfrm>
          <a:prstGeom prst="rect">
            <a:avLst/>
          </a:prstGeom>
          <a:solidFill>
            <a:schemeClr val="bg1"/>
          </a:solidFill>
        </p:spPr>
        <p:txBody>
          <a:bodyPr wrap="square" rtlCol="0">
            <a:spAutoFit/>
          </a:bodyPr>
          <a:lstStyle/>
          <a:p>
            <a:pPr algn="ctr"/>
            <a:r>
              <a:rPr lang="en-US" sz="1600" b="0" u="none" dirty="0">
                <a:latin typeface="Arial" pitchFamily="34" charset="0"/>
                <a:cs typeface="Arial" pitchFamily="34" charset="0"/>
              </a:rPr>
              <a:t>Mixed Tenure NM</a:t>
            </a:r>
          </a:p>
        </p:txBody>
      </p:sp>
      <p:sp>
        <p:nvSpPr>
          <p:cNvPr id="16" name="TextBox 15">
            <a:extLst>
              <a:ext uri="{FF2B5EF4-FFF2-40B4-BE49-F238E27FC236}">
                <a16:creationId xmlns:a16="http://schemas.microsoft.com/office/drawing/2014/main" id="{357DB862-9AD6-49E7-BCEE-8EBC4747A5BB}"/>
              </a:ext>
            </a:extLst>
          </p:cNvPr>
          <p:cNvSpPr txBox="1"/>
          <p:nvPr/>
        </p:nvSpPr>
        <p:spPr>
          <a:xfrm flipH="1">
            <a:off x="2710310" y="2403547"/>
            <a:ext cx="1807145" cy="338554"/>
          </a:xfrm>
          <a:prstGeom prst="rect">
            <a:avLst/>
          </a:prstGeom>
          <a:solidFill>
            <a:schemeClr val="bg1"/>
          </a:solidFill>
        </p:spPr>
        <p:txBody>
          <a:bodyPr wrap="square" rtlCol="0">
            <a:spAutoFit/>
          </a:bodyPr>
          <a:lstStyle/>
          <a:p>
            <a:pPr algn="ctr"/>
            <a:r>
              <a:rPr lang="en-US" sz="1600" b="0" u="none" dirty="0">
                <a:latin typeface="Arial" pitchFamily="34" charset="0"/>
                <a:cs typeface="Arial" pitchFamily="34" charset="0"/>
              </a:rPr>
              <a:t>High Tenure NM</a:t>
            </a:r>
          </a:p>
        </p:txBody>
      </p:sp>
      <p:sp>
        <p:nvSpPr>
          <p:cNvPr id="17" name="TextBox 16">
            <a:extLst>
              <a:ext uri="{FF2B5EF4-FFF2-40B4-BE49-F238E27FC236}">
                <a16:creationId xmlns:a16="http://schemas.microsoft.com/office/drawing/2014/main" id="{0FE83801-4EC8-4A87-9279-C25083B9D1E2}"/>
              </a:ext>
            </a:extLst>
          </p:cNvPr>
          <p:cNvSpPr txBox="1"/>
          <p:nvPr/>
        </p:nvSpPr>
        <p:spPr>
          <a:xfrm flipH="1">
            <a:off x="4864764" y="2403547"/>
            <a:ext cx="1807145" cy="338554"/>
          </a:xfrm>
          <a:prstGeom prst="rect">
            <a:avLst/>
          </a:prstGeom>
          <a:solidFill>
            <a:schemeClr val="bg1"/>
          </a:solidFill>
        </p:spPr>
        <p:txBody>
          <a:bodyPr wrap="square" rtlCol="0">
            <a:spAutoFit/>
          </a:bodyPr>
          <a:lstStyle/>
          <a:p>
            <a:pPr algn="ctr"/>
            <a:r>
              <a:rPr lang="en-US" sz="1600" b="0" u="none" dirty="0">
                <a:latin typeface="Arial" pitchFamily="34" charset="0"/>
                <a:cs typeface="Arial" pitchFamily="34" charset="0"/>
              </a:rPr>
              <a:t>Mixed Tenure M</a:t>
            </a:r>
          </a:p>
        </p:txBody>
      </p:sp>
      <p:sp>
        <p:nvSpPr>
          <p:cNvPr id="18" name="TextBox 17">
            <a:extLst>
              <a:ext uri="{FF2B5EF4-FFF2-40B4-BE49-F238E27FC236}">
                <a16:creationId xmlns:a16="http://schemas.microsoft.com/office/drawing/2014/main" id="{D882D9D2-2A88-4FCC-B567-04B89C5797CB}"/>
              </a:ext>
            </a:extLst>
          </p:cNvPr>
          <p:cNvSpPr txBox="1"/>
          <p:nvPr/>
        </p:nvSpPr>
        <p:spPr>
          <a:xfrm flipH="1">
            <a:off x="7004382" y="2403547"/>
            <a:ext cx="1807145" cy="338554"/>
          </a:xfrm>
          <a:prstGeom prst="rect">
            <a:avLst/>
          </a:prstGeom>
          <a:solidFill>
            <a:schemeClr val="bg1"/>
          </a:solidFill>
        </p:spPr>
        <p:txBody>
          <a:bodyPr wrap="square" rtlCol="0">
            <a:spAutoFit/>
          </a:bodyPr>
          <a:lstStyle/>
          <a:p>
            <a:pPr algn="ctr"/>
            <a:r>
              <a:rPr lang="en-US" sz="1600" b="0" u="none" dirty="0">
                <a:latin typeface="Arial" pitchFamily="34" charset="0"/>
                <a:cs typeface="Arial" pitchFamily="34" charset="0"/>
              </a:rPr>
              <a:t>High Tenure M</a:t>
            </a:r>
          </a:p>
        </p:txBody>
      </p:sp>
      <p:cxnSp>
        <p:nvCxnSpPr>
          <p:cNvPr id="19" name="Straight Arrow Connector 18">
            <a:extLst>
              <a:ext uri="{FF2B5EF4-FFF2-40B4-BE49-F238E27FC236}">
                <a16:creationId xmlns:a16="http://schemas.microsoft.com/office/drawing/2014/main" id="{097F1FE7-90AE-43C2-91AF-874E8F97A5B5}"/>
              </a:ext>
            </a:extLst>
          </p:cNvPr>
          <p:cNvCxnSpPr/>
          <p:nvPr/>
        </p:nvCxnSpPr>
        <p:spPr bwMode="auto">
          <a:xfrm flipH="1">
            <a:off x="4958606" y="5924350"/>
            <a:ext cx="460415" cy="0"/>
          </a:xfrm>
          <a:prstGeom prst="straightConnector1">
            <a:avLst/>
          </a:prstGeom>
          <a:solidFill>
            <a:schemeClr val="accent1"/>
          </a:solidFill>
          <a:ln w="38100" cap="flat" cmpd="sng" algn="ctr">
            <a:solidFill>
              <a:schemeClr val="tx1"/>
            </a:solidFill>
            <a:prstDash val="solid"/>
            <a:round/>
            <a:headEnd type="none" w="med" len="med"/>
            <a:tailEnd type="triangle" w="med" len="med"/>
          </a:ln>
          <a:effectLst/>
        </p:spPr>
      </p:cxnSp>
    </p:spTree>
    <p:extLst>
      <p:ext uri="{BB962C8B-B14F-4D97-AF65-F5344CB8AC3E}">
        <p14:creationId xmlns:p14="http://schemas.microsoft.com/office/powerpoint/2010/main" val="2405922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30487-62D8-4272-B1DD-A67C613858C9}"/>
              </a:ext>
            </a:extLst>
          </p:cNvPr>
          <p:cNvSpPr>
            <a:spLocks noGrp="1"/>
          </p:cNvSpPr>
          <p:nvPr>
            <p:ph type="title"/>
          </p:nvPr>
        </p:nvSpPr>
        <p:spPr>
          <a:noFill/>
        </p:spPr>
        <p:txBody>
          <a:bodyPr/>
          <a:lstStyle/>
          <a:p>
            <a:r>
              <a:rPr lang="en-US" dirty="0">
                <a:solidFill>
                  <a:schemeClr val="accent6"/>
                </a:solidFill>
              </a:rPr>
              <a:t>Related Literatures</a:t>
            </a:r>
            <a:br>
              <a:rPr lang="en-US" dirty="0">
                <a:solidFill>
                  <a:schemeClr val="accent6"/>
                </a:solidFill>
              </a:rPr>
            </a:br>
            <a:r>
              <a:rPr lang="en-US" sz="1400" dirty="0">
                <a:solidFill>
                  <a:schemeClr val="accent6"/>
                </a:solidFill>
              </a:rPr>
              <a:t>An incomplete list!</a:t>
            </a:r>
            <a:endParaRPr lang="en-US" dirty="0">
              <a:solidFill>
                <a:schemeClr val="accent6"/>
              </a:solidFill>
            </a:endParaRPr>
          </a:p>
        </p:txBody>
      </p:sp>
      <p:sp>
        <p:nvSpPr>
          <p:cNvPr id="3" name="Content Placeholder 2">
            <a:extLst>
              <a:ext uri="{FF2B5EF4-FFF2-40B4-BE49-F238E27FC236}">
                <a16:creationId xmlns:a16="http://schemas.microsoft.com/office/drawing/2014/main" id="{2A44CF36-340A-4B57-B4A6-CBAF16AF063D}"/>
              </a:ext>
            </a:extLst>
          </p:cNvPr>
          <p:cNvSpPr>
            <a:spLocks noGrp="1"/>
          </p:cNvSpPr>
          <p:nvPr>
            <p:ph idx="1"/>
          </p:nvPr>
        </p:nvSpPr>
        <p:spPr/>
        <p:txBody>
          <a:bodyPr/>
          <a:lstStyle/>
          <a:p>
            <a:pPr marL="457200" lvl="1" indent="0">
              <a:buNone/>
            </a:pPr>
            <a:endParaRPr lang="en-US" sz="1800" dirty="0"/>
          </a:p>
          <a:p>
            <a:r>
              <a:rPr lang="en-US" sz="1800" dirty="0"/>
              <a:t>Mass layoffs: </a:t>
            </a:r>
            <a:r>
              <a:rPr lang="en-US" sz="1800" dirty="0">
                <a:solidFill>
                  <a:schemeClr val="bg1">
                    <a:lumMod val="50000"/>
                  </a:schemeClr>
                </a:solidFill>
              </a:rPr>
              <a:t>J</a:t>
            </a:r>
            <a:r>
              <a:rPr lang="da-DK" sz="1800" dirty="0">
                <a:solidFill>
                  <a:schemeClr val="bg1">
                    <a:lumMod val="50000"/>
                  </a:schemeClr>
                </a:solidFill>
              </a:rPr>
              <a:t>acobson et al. (1993), Von Wachter and Davis (2011), Hummels et al. (2014), etc.</a:t>
            </a:r>
          </a:p>
          <a:p>
            <a:pPr marL="0" indent="0">
              <a:buNone/>
            </a:pPr>
            <a:endParaRPr lang="da-DK" sz="1800" dirty="0"/>
          </a:p>
          <a:p>
            <a:r>
              <a:rPr lang="da-DK" sz="1800" dirty="0"/>
              <a:t>Spatial and labor market frictions: </a:t>
            </a:r>
            <a:r>
              <a:rPr lang="en-US" sz="1800" dirty="0" err="1">
                <a:solidFill>
                  <a:schemeClr val="bg1">
                    <a:lumMod val="50000"/>
                  </a:schemeClr>
                </a:solidFill>
              </a:rPr>
              <a:t>Topel</a:t>
            </a:r>
            <a:r>
              <a:rPr lang="en-US" sz="1800" dirty="0">
                <a:solidFill>
                  <a:schemeClr val="bg1">
                    <a:lumMod val="50000"/>
                  </a:schemeClr>
                </a:solidFill>
              </a:rPr>
              <a:t> (1986), Blanchard and Katz (1992), </a:t>
            </a:r>
            <a:r>
              <a:rPr lang="en-US" sz="1800" dirty="0" err="1">
                <a:solidFill>
                  <a:schemeClr val="bg1">
                    <a:lumMod val="50000"/>
                  </a:schemeClr>
                </a:solidFill>
              </a:rPr>
              <a:t>Glaeser</a:t>
            </a:r>
            <a:r>
              <a:rPr lang="en-US" sz="1800" dirty="0">
                <a:solidFill>
                  <a:schemeClr val="bg1">
                    <a:lumMod val="50000"/>
                  </a:schemeClr>
                </a:solidFill>
              </a:rPr>
              <a:t> and </a:t>
            </a:r>
            <a:r>
              <a:rPr lang="en-US" sz="1800" dirty="0" err="1">
                <a:solidFill>
                  <a:schemeClr val="bg1">
                    <a:lumMod val="50000"/>
                  </a:schemeClr>
                </a:solidFill>
              </a:rPr>
              <a:t>Gyourko</a:t>
            </a:r>
            <a:r>
              <a:rPr lang="en-US" sz="1800" dirty="0">
                <a:solidFill>
                  <a:schemeClr val="bg1">
                    <a:lumMod val="50000"/>
                  </a:schemeClr>
                </a:solidFill>
              </a:rPr>
              <a:t> (2005), etc.</a:t>
            </a:r>
            <a:r>
              <a:rPr lang="en-US" sz="1800" dirty="0"/>
              <a:t>, </a:t>
            </a:r>
            <a:r>
              <a:rPr lang="fr-FR" sz="1800" dirty="0">
                <a:solidFill>
                  <a:schemeClr val="bg1">
                    <a:lumMod val="50000"/>
                  </a:schemeClr>
                </a:solidFill>
              </a:rPr>
              <a:t>Traiberman (2019), Caliendo et al. (2019), </a:t>
            </a:r>
            <a:r>
              <a:rPr lang="fr-FR" sz="1800" dirty="0" err="1">
                <a:solidFill>
                  <a:schemeClr val="bg1">
                    <a:lumMod val="50000"/>
                  </a:schemeClr>
                </a:solidFill>
              </a:rPr>
              <a:t>Dauth</a:t>
            </a:r>
            <a:r>
              <a:rPr lang="fr-FR" sz="1800" dirty="0">
                <a:solidFill>
                  <a:schemeClr val="bg1">
                    <a:lumMod val="50000"/>
                  </a:schemeClr>
                </a:solidFill>
              </a:rPr>
              <a:t> et al (2017), etc.</a:t>
            </a:r>
          </a:p>
          <a:p>
            <a:pPr lvl="1"/>
            <a:endParaRPr lang="en-US" sz="1800" dirty="0"/>
          </a:p>
          <a:p>
            <a:r>
              <a:rPr lang="en-US" sz="1800" dirty="0"/>
              <a:t>Import shocks: </a:t>
            </a:r>
            <a:r>
              <a:rPr lang="en-US" sz="1800" dirty="0" err="1">
                <a:solidFill>
                  <a:schemeClr val="bg1">
                    <a:lumMod val="50000"/>
                  </a:schemeClr>
                </a:solidFill>
              </a:rPr>
              <a:t>Topolova</a:t>
            </a:r>
            <a:r>
              <a:rPr lang="en-US" sz="1800" dirty="0">
                <a:solidFill>
                  <a:schemeClr val="bg1">
                    <a:lumMod val="50000"/>
                  </a:schemeClr>
                </a:solidFill>
              </a:rPr>
              <a:t> (2007), Kovak (2013), Hakobyan and </a:t>
            </a:r>
            <a:r>
              <a:rPr lang="en-US" sz="1800" dirty="0" err="1">
                <a:solidFill>
                  <a:schemeClr val="bg1">
                    <a:lumMod val="50000"/>
                  </a:schemeClr>
                </a:solidFill>
              </a:rPr>
              <a:t>Mclaren</a:t>
            </a:r>
            <a:r>
              <a:rPr lang="en-US" sz="1800" dirty="0">
                <a:solidFill>
                  <a:schemeClr val="bg1">
                    <a:lumMod val="50000"/>
                  </a:schemeClr>
                </a:solidFill>
              </a:rPr>
              <a:t> (2016), Dix-Carneiro and Kovak (2017), Kovak and Morrow (2020), etc.</a:t>
            </a:r>
            <a:endParaRPr lang="fr-FR" sz="1800" dirty="0">
              <a:solidFill>
                <a:schemeClr val="bg1">
                  <a:lumMod val="50000"/>
                </a:schemeClr>
              </a:solidFill>
            </a:endParaRPr>
          </a:p>
          <a:p>
            <a:endParaRPr lang="fr-FR" sz="1800" dirty="0">
              <a:solidFill>
                <a:schemeClr val="bg1">
                  <a:lumMod val="50000"/>
                </a:schemeClr>
              </a:solidFill>
            </a:endParaRPr>
          </a:p>
          <a:p>
            <a:r>
              <a:rPr lang="en-US" sz="1800" dirty="0"/>
              <a:t>PNTR/China Shock: </a:t>
            </a:r>
            <a:r>
              <a:rPr lang="en-US" sz="1800" dirty="0">
                <a:solidFill>
                  <a:schemeClr val="bg2"/>
                </a:solidFill>
              </a:rPr>
              <a:t>Ebenstein et al. (2011),</a:t>
            </a:r>
            <a:r>
              <a:rPr lang="en-US" sz="1800" dirty="0"/>
              <a:t> </a:t>
            </a:r>
            <a:r>
              <a:rPr lang="en-US" sz="1800" dirty="0">
                <a:solidFill>
                  <a:schemeClr val="bg1">
                    <a:lumMod val="50000"/>
                  </a:schemeClr>
                </a:solidFill>
              </a:rPr>
              <a:t>Autor et al. (2013), Autor et al. (2014), Pierce and Schott (2016), Acemoglu et al. (2016), Bloom et al. (2019); Hurst et al (2019), Carballo and Mansfield (2023), etc.</a:t>
            </a:r>
          </a:p>
          <a:p>
            <a:endParaRPr lang="fr-FR" sz="1800" dirty="0">
              <a:solidFill>
                <a:schemeClr val="bg1">
                  <a:lumMod val="50000"/>
                </a:schemeClr>
              </a:solidFill>
            </a:endParaRPr>
          </a:p>
        </p:txBody>
      </p:sp>
      <p:sp>
        <p:nvSpPr>
          <p:cNvPr id="4" name="Slide Number Placeholder 3">
            <a:extLst>
              <a:ext uri="{FF2B5EF4-FFF2-40B4-BE49-F238E27FC236}">
                <a16:creationId xmlns:a16="http://schemas.microsoft.com/office/drawing/2014/main" id="{D1802923-AFF7-48DD-934F-C71DE3825150}"/>
              </a:ext>
            </a:extLst>
          </p:cNvPr>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5</a:t>
            </a:fld>
            <a:endParaRPr lang="en-GB" dirty="0"/>
          </a:p>
        </p:txBody>
      </p:sp>
    </p:spTree>
    <p:extLst>
      <p:ext uri="{BB962C8B-B14F-4D97-AF65-F5344CB8AC3E}">
        <p14:creationId xmlns:p14="http://schemas.microsoft.com/office/powerpoint/2010/main" val="27261252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631C4-A13B-E616-EF2D-FA888C265877}"/>
              </a:ext>
            </a:extLst>
          </p:cNvPr>
          <p:cNvSpPr>
            <a:spLocks noGrp="1"/>
          </p:cNvSpPr>
          <p:nvPr>
            <p:ph type="title"/>
          </p:nvPr>
        </p:nvSpPr>
        <p:spPr/>
        <p:txBody>
          <a:bodyPr/>
          <a:lstStyle/>
          <a:p>
            <a:r>
              <a:rPr lang="en-US" dirty="0"/>
              <a:t>Intuition for </a:t>
            </a:r>
            <a:r>
              <a:rPr lang="en-US" dirty="0" err="1"/>
              <a:t>Own+IO</a:t>
            </a:r>
            <a:r>
              <a:rPr lang="en-US" dirty="0"/>
              <a:t> Results?</a:t>
            </a:r>
          </a:p>
        </p:txBody>
      </p:sp>
      <p:sp>
        <p:nvSpPr>
          <p:cNvPr id="3" name="Content Placeholder 2">
            <a:extLst>
              <a:ext uri="{FF2B5EF4-FFF2-40B4-BE49-F238E27FC236}">
                <a16:creationId xmlns:a16="http://schemas.microsoft.com/office/drawing/2014/main" id="{154AAAB1-A78D-C3F2-5DB0-436058BCF7BB}"/>
              </a:ext>
            </a:extLst>
          </p:cNvPr>
          <p:cNvSpPr>
            <a:spLocks noGrp="1"/>
          </p:cNvSpPr>
          <p:nvPr>
            <p:ph idx="1"/>
          </p:nvPr>
        </p:nvSpPr>
        <p:spPr/>
        <p:txBody>
          <a:bodyPr/>
          <a:lstStyle/>
          <a:p>
            <a:r>
              <a:rPr lang="en-US" dirty="0"/>
              <a:t>Several links of an M supply chain with various levels of exposure may move offshore together if productivity depends on proximity (</a:t>
            </a:r>
            <a:r>
              <a:rPr lang="en-US" dirty="0">
                <a:solidFill>
                  <a:srgbClr val="00B0F0"/>
                </a:solidFill>
              </a:rPr>
              <a:t>Baldwin and Venables 2013</a:t>
            </a:r>
            <a:r>
              <a:rPr lang="en-US" dirty="0"/>
              <a:t>). </a:t>
            </a:r>
          </a:p>
          <a:p>
            <a:endParaRPr lang="en-US" dirty="0"/>
          </a:p>
          <a:p>
            <a:r>
              <a:rPr lang="en-US" dirty="0"/>
              <a:t>In that case upstream exposure may offer no benefit to M, and downstream exposure is particularly disruptive to M.</a:t>
            </a:r>
          </a:p>
          <a:p>
            <a:pPr marL="0" indent="0">
              <a:buNone/>
            </a:pPr>
            <a:endParaRPr lang="en-US" dirty="0"/>
          </a:p>
          <a:p>
            <a:r>
              <a:rPr lang="en-US" dirty="0"/>
              <a:t>But outside manufacturing, such co-migration may not be possible, e.g., hospitals must stay within reach of their patients, and hotels must remain close to their guests.</a:t>
            </a:r>
          </a:p>
          <a:p>
            <a:endParaRPr lang="en-US" dirty="0"/>
          </a:p>
          <a:p>
            <a:endParaRPr lang="en-US" dirty="0"/>
          </a:p>
        </p:txBody>
      </p:sp>
      <p:sp>
        <p:nvSpPr>
          <p:cNvPr id="4" name="Slide Number Placeholder 3">
            <a:extLst>
              <a:ext uri="{FF2B5EF4-FFF2-40B4-BE49-F238E27FC236}">
                <a16:creationId xmlns:a16="http://schemas.microsoft.com/office/drawing/2014/main" id="{5B19ED27-85C3-D4E4-0E91-497D0E4ACEE6}"/>
              </a:ext>
            </a:extLst>
          </p:cNvPr>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50</a:t>
            </a:fld>
            <a:endParaRPr lang="en-GB" dirty="0"/>
          </a:p>
        </p:txBody>
      </p:sp>
    </p:spTree>
    <p:extLst>
      <p:ext uri="{BB962C8B-B14F-4D97-AF65-F5344CB8AC3E}">
        <p14:creationId xmlns:p14="http://schemas.microsoft.com/office/powerpoint/2010/main" val="3556569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372370-F67A-4B2C-C6A0-B98A30AF0C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AA498D-A4CD-3FB0-9657-6A0DDF41FFBB}"/>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1E68BB53-829D-7575-4460-2E584FC3CA1C}"/>
              </a:ext>
            </a:extLst>
          </p:cNvPr>
          <p:cNvSpPr>
            <a:spLocks noGrp="1"/>
          </p:cNvSpPr>
          <p:nvPr>
            <p:ph idx="1"/>
          </p:nvPr>
        </p:nvSpPr>
        <p:spPr/>
        <p:txBody>
          <a:bodyPr/>
          <a:lstStyle/>
          <a:p>
            <a:r>
              <a:rPr lang="en-US" dirty="0">
                <a:solidFill>
                  <a:schemeClr val="bg1">
                    <a:lumMod val="65000"/>
                  </a:schemeClr>
                </a:solidFill>
              </a:rPr>
              <a:t>Introduction </a:t>
            </a:r>
          </a:p>
          <a:p>
            <a:endParaRPr lang="en-US" dirty="0"/>
          </a:p>
          <a:p>
            <a:r>
              <a:rPr lang="en-US" dirty="0">
                <a:solidFill>
                  <a:schemeClr val="bg1">
                    <a:lumMod val="65000"/>
                  </a:schemeClr>
                </a:solidFill>
              </a:rPr>
              <a:t>Data</a:t>
            </a:r>
          </a:p>
          <a:p>
            <a:endParaRPr lang="en-US" dirty="0">
              <a:solidFill>
                <a:schemeClr val="bg1">
                  <a:lumMod val="65000"/>
                </a:schemeClr>
              </a:solidFill>
            </a:endParaRPr>
          </a:p>
          <a:p>
            <a:r>
              <a:rPr lang="en-US" dirty="0" err="1">
                <a:solidFill>
                  <a:schemeClr val="bg1">
                    <a:lumMod val="65000"/>
                  </a:schemeClr>
                </a:solidFill>
              </a:rPr>
              <a:t>M</a:t>
            </a:r>
            <a:r>
              <a:rPr lang="en-US" sz="2000" b="0" u="none" dirty="0" err="1">
                <a:solidFill>
                  <a:schemeClr val="bg1">
                    <a:lumMod val="65000"/>
                  </a:schemeClr>
                </a:solidFill>
                <a:latin typeface="Wingdings 3" panose="05040102010807070707" pitchFamily="18" charset="2"/>
              </a:rPr>
              <a:t>g</a:t>
            </a:r>
            <a:r>
              <a:rPr lang="en-US" dirty="0" err="1">
                <a:solidFill>
                  <a:schemeClr val="bg1">
                    <a:lumMod val="65000"/>
                  </a:schemeClr>
                </a:solidFill>
              </a:rPr>
              <a:t>NM</a:t>
            </a:r>
            <a:r>
              <a:rPr lang="en-US" dirty="0">
                <a:solidFill>
                  <a:schemeClr val="bg1">
                    <a:lumMod val="65000"/>
                  </a:schemeClr>
                </a:solidFill>
              </a:rPr>
              <a:t> Reallocation 2000-2007</a:t>
            </a:r>
          </a:p>
          <a:p>
            <a:endParaRPr lang="en-US" dirty="0">
              <a:solidFill>
                <a:schemeClr val="bg1">
                  <a:lumMod val="65000"/>
                </a:schemeClr>
              </a:solidFill>
            </a:endParaRPr>
          </a:p>
          <a:p>
            <a:r>
              <a:rPr lang="en-US" dirty="0">
                <a:solidFill>
                  <a:schemeClr val="bg1">
                    <a:lumMod val="65000"/>
                  </a:schemeClr>
                </a:solidFill>
              </a:rPr>
              <a:t>Exposure to PNTR</a:t>
            </a:r>
          </a:p>
          <a:p>
            <a:endParaRPr lang="en-US" dirty="0">
              <a:solidFill>
                <a:schemeClr val="bg1">
                  <a:lumMod val="65000"/>
                </a:schemeClr>
              </a:solidFill>
            </a:endParaRPr>
          </a:p>
          <a:p>
            <a:r>
              <a:rPr lang="en-US" dirty="0">
                <a:solidFill>
                  <a:schemeClr val="bg1">
                    <a:lumMod val="65000"/>
                  </a:schemeClr>
                </a:solidFill>
              </a:rPr>
              <a:t>Baseline DID Results</a:t>
            </a:r>
          </a:p>
          <a:p>
            <a:endParaRPr lang="en-US" dirty="0">
              <a:solidFill>
                <a:schemeClr val="bg1">
                  <a:lumMod val="65000"/>
                </a:schemeClr>
              </a:solidFill>
            </a:endParaRPr>
          </a:p>
          <a:p>
            <a:r>
              <a:rPr lang="en-US" dirty="0">
                <a:solidFill>
                  <a:schemeClr val="accent6"/>
                </a:solidFill>
              </a:rPr>
              <a:t>PNTR and worker attributes</a:t>
            </a:r>
          </a:p>
          <a:p>
            <a:pPr marL="0" indent="0">
              <a:buNone/>
            </a:pPr>
            <a:endParaRPr lang="en-US" dirty="0">
              <a:solidFill>
                <a:schemeClr val="bg1">
                  <a:lumMod val="65000"/>
                </a:schemeClr>
              </a:solidFill>
            </a:endParaRPr>
          </a:p>
          <a:p>
            <a:r>
              <a:rPr lang="en-US" dirty="0">
                <a:solidFill>
                  <a:schemeClr val="bg1">
                    <a:lumMod val="65000"/>
                  </a:schemeClr>
                </a:solidFill>
              </a:rPr>
              <a:t>Conclusion</a:t>
            </a:r>
          </a:p>
          <a:p>
            <a:endParaRPr lang="en-US" dirty="0">
              <a:solidFill>
                <a:schemeClr val="bg1">
                  <a:lumMod val="50000"/>
                </a:schemeClr>
              </a:solidFill>
            </a:endParaRPr>
          </a:p>
          <a:p>
            <a:pPr marL="0" indent="0">
              <a:buNone/>
            </a:pPr>
            <a:endParaRPr lang="en-US" dirty="0">
              <a:solidFill>
                <a:schemeClr val="bg1">
                  <a:lumMod val="50000"/>
                </a:schemeClr>
              </a:solidFill>
            </a:endParaRPr>
          </a:p>
          <a:p>
            <a:endParaRPr lang="en-US" dirty="0"/>
          </a:p>
        </p:txBody>
      </p:sp>
      <p:sp>
        <p:nvSpPr>
          <p:cNvPr id="4" name="Slide Number Placeholder 3">
            <a:extLst>
              <a:ext uri="{FF2B5EF4-FFF2-40B4-BE49-F238E27FC236}">
                <a16:creationId xmlns:a16="http://schemas.microsoft.com/office/drawing/2014/main" id="{68788778-C125-6AFD-4C3D-B4D1DD63FB70}"/>
              </a:ext>
            </a:extLst>
          </p:cNvPr>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51</a:t>
            </a:fld>
            <a:endParaRPr lang="en-GB" dirty="0"/>
          </a:p>
        </p:txBody>
      </p:sp>
    </p:spTree>
    <p:extLst>
      <p:ext uri="{BB962C8B-B14F-4D97-AF65-F5344CB8AC3E}">
        <p14:creationId xmlns:p14="http://schemas.microsoft.com/office/powerpoint/2010/main" val="14374062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3938B-ACC5-D608-5A56-DEA740B42E45}"/>
              </a:ext>
            </a:extLst>
          </p:cNvPr>
          <p:cNvSpPr>
            <a:spLocks noGrp="1"/>
          </p:cNvSpPr>
          <p:nvPr>
            <p:ph type="title"/>
          </p:nvPr>
        </p:nvSpPr>
        <p:spPr/>
        <p:txBody>
          <a:bodyPr/>
          <a:lstStyle/>
          <a:p>
            <a:r>
              <a:rPr lang="en-US" dirty="0"/>
              <a:t>Triple Interaction DID</a:t>
            </a:r>
          </a:p>
        </p:txBody>
      </p:sp>
      <p:sp>
        <p:nvSpPr>
          <p:cNvPr id="3" name="Content Placeholder 2">
            <a:extLst>
              <a:ext uri="{FF2B5EF4-FFF2-40B4-BE49-F238E27FC236}">
                <a16:creationId xmlns:a16="http://schemas.microsoft.com/office/drawing/2014/main" id="{4F18777D-6A82-DF2F-4A4E-46B31781F9F9}"/>
              </a:ext>
            </a:extLst>
          </p:cNvPr>
          <p:cNvSpPr>
            <a:spLocks noGrp="1"/>
          </p:cNvSpPr>
          <p:nvPr>
            <p:ph idx="1"/>
          </p:nvPr>
        </p:nvSpPr>
        <p:spPr>
          <a:xfrm>
            <a:off x="354012" y="1089025"/>
            <a:ext cx="8543497" cy="5768975"/>
          </a:xfrm>
        </p:spPr>
        <p:txBody>
          <a:bodyPr/>
          <a:lstStyle/>
          <a:p>
            <a:r>
              <a:rPr lang="en-US" dirty="0"/>
              <a:t>Interact IO exposures with initial worker attributes</a:t>
            </a:r>
          </a:p>
          <a:p>
            <a:pPr lvl="1"/>
            <a:endParaRPr lang="en-US" dirty="0"/>
          </a:p>
          <a:p>
            <a:r>
              <a:rPr lang="en-US" dirty="0"/>
              <a:t>Worker demographics</a:t>
            </a:r>
          </a:p>
          <a:p>
            <a:pPr lvl="1"/>
            <a:r>
              <a:rPr lang="en-US" dirty="0"/>
              <a:t>Female vs male</a:t>
            </a:r>
          </a:p>
          <a:p>
            <a:pPr lvl="1"/>
            <a:r>
              <a:rPr lang="en-US" dirty="0"/>
              <a:t>Below age 30 or above</a:t>
            </a:r>
          </a:p>
          <a:p>
            <a:pPr lvl="1"/>
            <a:r>
              <a:rPr lang="en-US" dirty="0"/>
              <a:t>At least bachelors degree or not</a:t>
            </a:r>
          </a:p>
          <a:p>
            <a:pPr lvl="1"/>
            <a:r>
              <a:rPr lang="en-US" dirty="0"/>
              <a:t>Non-white vs white</a:t>
            </a:r>
          </a:p>
          <a:p>
            <a:pPr lvl="1"/>
            <a:r>
              <a:rPr lang="en-US" dirty="0"/>
              <a:t>Top earnings quartile in pre-period</a:t>
            </a:r>
          </a:p>
          <a:p>
            <a:pPr lvl="1"/>
            <a:endParaRPr lang="en-US" dirty="0"/>
          </a:p>
          <a:p>
            <a:r>
              <a:rPr lang="en-US" dirty="0"/>
              <a:t>Workers’ firms’ attributes </a:t>
            </a:r>
          </a:p>
          <a:p>
            <a:pPr lvl="1"/>
            <a:r>
              <a:rPr lang="en-US" dirty="0"/>
              <a:t>Worker at small vs large firm</a:t>
            </a:r>
          </a:p>
          <a:p>
            <a:pPr lvl="1"/>
            <a:r>
              <a:rPr lang="en-US" dirty="0"/>
              <a:t>Worker at trading vs non-trading firm</a:t>
            </a:r>
          </a:p>
          <a:p>
            <a:pPr lvl="1"/>
            <a:r>
              <a:rPr lang="en-US" dirty="0"/>
              <a:t>Worker at diversified vs non-diversified firm</a:t>
            </a:r>
          </a:p>
          <a:p>
            <a:pPr lvl="1"/>
            <a:endParaRPr lang="en-US" dirty="0"/>
          </a:p>
        </p:txBody>
      </p:sp>
      <p:sp>
        <p:nvSpPr>
          <p:cNvPr id="4" name="Slide Number Placeholder 3">
            <a:extLst>
              <a:ext uri="{FF2B5EF4-FFF2-40B4-BE49-F238E27FC236}">
                <a16:creationId xmlns:a16="http://schemas.microsoft.com/office/drawing/2014/main" id="{B60E0E4B-BFE0-40A5-72D2-3C3E25E15597}"/>
              </a:ext>
            </a:extLst>
          </p:cNvPr>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52</a:t>
            </a:fld>
            <a:endParaRPr lang="en-GB" dirty="0"/>
          </a:p>
        </p:txBody>
      </p:sp>
    </p:spTree>
    <p:extLst>
      <p:ext uri="{BB962C8B-B14F-4D97-AF65-F5344CB8AC3E}">
        <p14:creationId xmlns:p14="http://schemas.microsoft.com/office/powerpoint/2010/main" val="4024095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3938B-ACC5-D608-5A56-DEA740B42E45}"/>
              </a:ext>
            </a:extLst>
          </p:cNvPr>
          <p:cNvSpPr>
            <a:spLocks noGrp="1"/>
          </p:cNvSpPr>
          <p:nvPr>
            <p:ph type="title"/>
          </p:nvPr>
        </p:nvSpPr>
        <p:spPr/>
        <p:txBody>
          <a:bodyPr/>
          <a:lstStyle/>
          <a:p>
            <a:r>
              <a:rPr lang="en-US" dirty="0"/>
              <a:t>Triple Interaction DID</a:t>
            </a:r>
          </a:p>
        </p:txBody>
      </p:sp>
      <p:sp>
        <p:nvSpPr>
          <p:cNvPr id="3" name="Content Placeholder 2">
            <a:extLst>
              <a:ext uri="{FF2B5EF4-FFF2-40B4-BE49-F238E27FC236}">
                <a16:creationId xmlns:a16="http://schemas.microsoft.com/office/drawing/2014/main" id="{4F18777D-6A82-DF2F-4A4E-46B31781F9F9}"/>
              </a:ext>
            </a:extLst>
          </p:cNvPr>
          <p:cNvSpPr>
            <a:spLocks noGrp="1"/>
          </p:cNvSpPr>
          <p:nvPr>
            <p:ph idx="1"/>
          </p:nvPr>
        </p:nvSpPr>
        <p:spPr>
          <a:xfrm>
            <a:off x="354012" y="1089025"/>
            <a:ext cx="8543497" cy="5768975"/>
          </a:xfrm>
        </p:spPr>
        <p:txBody>
          <a:bodyPr/>
          <a:lstStyle/>
          <a:p>
            <a:r>
              <a:rPr lang="en-US" dirty="0">
                <a:solidFill>
                  <a:schemeClr val="bg1">
                    <a:lumMod val="50000"/>
                  </a:schemeClr>
                </a:solidFill>
              </a:rPr>
              <a:t>Interact IO exposures with initial worker attributes</a:t>
            </a:r>
          </a:p>
          <a:p>
            <a:pPr lvl="1"/>
            <a:endParaRPr lang="en-US" dirty="0">
              <a:solidFill>
                <a:schemeClr val="bg1">
                  <a:lumMod val="50000"/>
                </a:schemeClr>
              </a:solidFill>
            </a:endParaRPr>
          </a:p>
          <a:p>
            <a:r>
              <a:rPr lang="en-US" dirty="0">
                <a:solidFill>
                  <a:schemeClr val="bg1">
                    <a:lumMod val="50000"/>
                  </a:schemeClr>
                </a:solidFill>
              </a:rPr>
              <a:t>Worker demographics</a:t>
            </a:r>
          </a:p>
          <a:p>
            <a:pPr lvl="1"/>
            <a:r>
              <a:rPr lang="en-US" dirty="0">
                <a:solidFill>
                  <a:schemeClr val="accent6"/>
                </a:solidFill>
              </a:rPr>
              <a:t>Female vs male</a:t>
            </a:r>
          </a:p>
          <a:p>
            <a:pPr lvl="1"/>
            <a:r>
              <a:rPr lang="en-US" dirty="0">
                <a:solidFill>
                  <a:schemeClr val="bg1">
                    <a:lumMod val="50000"/>
                  </a:schemeClr>
                </a:solidFill>
              </a:rPr>
              <a:t>Below age 30 or above</a:t>
            </a:r>
          </a:p>
          <a:p>
            <a:pPr lvl="1"/>
            <a:r>
              <a:rPr lang="en-US" dirty="0">
                <a:solidFill>
                  <a:schemeClr val="bg1">
                    <a:lumMod val="50000"/>
                  </a:schemeClr>
                </a:solidFill>
              </a:rPr>
              <a:t>At least bachelors degree or not</a:t>
            </a:r>
          </a:p>
          <a:p>
            <a:pPr lvl="1"/>
            <a:r>
              <a:rPr lang="en-US" dirty="0">
                <a:solidFill>
                  <a:schemeClr val="bg1">
                    <a:lumMod val="50000"/>
                  </a:schemeClr>
                </a:solidFill>
              </a:rPr>
              <a:t>Non-white vs white</a:t>
            </a:r>
          </a:p>
          <a:p>
            <a:pPr lvl="1"/>
            <a:r>
              <a:rPr lang="en-US" dirty="0">
                <a:solidFill>
                  <a:schemeClr val="accent6"/>
                </a:solidFill>
              </a:rPr>
              <a:t>Top earnings quartile in pre-period</a:t>
            </a:r>
          </a:p>
          <a:p>
            <a:pPr lvl="1"/>
            <a:endParaRPr lang="en-US" dirty="0">
              <a:solidFill>
                <a:schemeClr val="bg1">
                  <a:lumMod val="50000"/>
                </a:schemeClr>
              </a:solidFill>
            </a:endParaRPr>
          </a:p>
          <a:p>
            <a:r>
              <a:rPr lang="en-US" dirty="0">
                <a:solidFill>
                  <a:schemeClr val="bg1">
                    <a:lumMod val="50000"/>
                  </a:schemeClr>
                </a:solidFill>
              </a:rPr>
              <a:t>Workers’ firms’ attributes </a:t>
            </a:r>
          </a:p>
          <a:p>
            <a:pPr lvl="1"/>
            <a:r>
              <a:rPr lang="en-US" dirty="0">
                <a:solidFill>
                  <a:schemeClr val="accent6"/>
                </a:solidFill>
              </a:rPr>
              <a:t>Worker at small vs large firm</a:t>
            </a:r>
          </a:p>
          <a:p>
            <a:pPr lvl="1"/>
            <a:r>
              <a:rPr lang="en-US" dirty="0">
                <a:solidFill>
                  <a:schemeClr val="bg1">
                    <a:lumMod val="50000"/>
                  </a:schemeClr>
                </a:solidFill>
              </a:rPr>
              <a:t>Worker at trading vs non-trading firm</a:t>
            </a:r>
          </a:p>
          <a:p>
            <a:pPr lvl="1"/>
            <a:r>
              <a:rPr lang="en-US" dirty="0">
                <a:solidFill>
                  <a:schemeClr val="bg1">
                    <a:lumMod val="50000"/>
                  </a:schemeClr>
                </a:solidFill>
              </a:rPr>
              <a:t>Worker at diversified vs non-diversified firm</a:t>
            </a:r>
          </a:p>
          <a:p>
            <a:pPr lvl="1"/>
            <a:endParaRPr lang="en-US" dirty="0"/>
          </a:p>
        </p:txBody>
      </p:sp>
      <p:sp>
        <p:nvSpPr>
          <p:cNvPr id="4" name="Slide Number Placeholder 3">
            <a:extLst>
              <a:ext uri="{FF2B5EF4-FFF2-40B4-BE49-F238E27FC236}">
                <a16:creationId xmlns:a16="http://schemas.microsoft.com/office/drawing/2014/main" id="{B60E0E4B-BFE0-40A5-72D2-3C3E25E15597}"/>
              </a:ext>
            </a:extLst>
          </p:cNvPr>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53</a:t>
            </a:fld>
            <a:endParaRPr lang="en-GB" dirty="0"/>
          </a:p>
        </p:txBody>
      </p:sp>
      <p:sp>
        <p:nvSpPr>
          <p:cNvPr id="8" name="TextBox 7">
            <a:extLst>
              <a:ext uri="{FF2B5EF4-FFF2-40B4-BE49-F238E27FC236}">
                <a16:creationId xmlns:a16="http://schemas.microsoft.com/office/drawing/2014/main" id="{3FC87078-8932-46FB-8CB8-6F3B655AC1ED}"/>
              </a:ext>
            </a:extLst>
          </p:cNvPr>
          <p:cNvSpPr txBox="1"/>
          <p:nvPr/>
        </p:nvSpPr>
        <p:spPr>
          <a:xfrm>
            <a:off x="6403805" y="2156460"/>
            <a:ext cx="2681458" cy="430887"/>
          </a:xfrm>
          <a:prstGeom prst="rect">
            <a:avLst/>
          </a:prstGeom>
          <a:noFill/>
        </p:spPr>
        <p:txBody>
          <a:bodyPr wrap="square" rtlCol="0">
            <a:spAutoFit/>
          </a:bodyPr>
          <a:lstStyle/>
          <a:p>
            <a:r>
              <a:rPr lang="en-US" sz="1100" b="0" dirty="0">
                <a:solidFill>
                  <a:srgbClr val="FF0000"/>
                </a:solidFill>
                <a:latin typeface="Arial" panose="020B0604020202020204" pitchFamily="34" charset="0"/>
                <a:cs typeface="Arial" panose="020B0604020202020204" pitchFamily="34" charset="0"/>
              </a:rPr>
              <a:t>NM</a:t>
            </a:r>
            <a:r>
              <a:rPr lang="en-US" sz="1100" b="0" u="none" dirty="0">
                <a:solidFill>
                  <a:srgbClr val="FF0000"/>
                </a:solidFill>
                <a:latin typeface="Arial" panose="020B0604020202020204" pitchFamily="34" charset="0"/>
                <a:cs typeface="Arial" panose="020B0604020202020204" pitchFamily="34" charset="0"/>
              </a:rPr>
              <a:t>: Females vs males have higher predicted relative earnings gains</a:t>
            </a:r>
          </a:p>
        </p:txBody>
      </p:sp>
      <p:cxnSp>
        <p:nvCxnSpPr>
          <p:cNvPr id="10" name="Straight Arrow Connector 9">
            <a:extLst>
              <a:ext uri="{FF2B5EF4-FFF2-40B4-BE49-F238E27FC236}">
                <a16:creationId xmlns:a16="http://schemas.microsoft.com/office/drawing/2014/main" id="{2E6942FC-212B-4F42-B06A-BEFF4B594920}"/>
              </a:ext>
            </a:extLst>
          </p:cNvPr>
          <p:cNvCxnSpPr>
            <a:cxnSpLocks/>
            <a:stCxn id="8" idx="1"/>
          </p:cNvCxnSpPr>
          <p:nvPr/>
        </p:nvCxnSpPr>
        <p:spPr bwMode="auto">
          <a:xfrm flipH="1" flipV="1">
            <a:off x="3208020" y="2371903"/>
            <a:ext cx="3195785" cy="1"/>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12" name="TextBox 11">
            <a:extLst>
              <a:ext uri="{FF2B5EF4-FFF2-40B4-BE49-F238E27FC236}">
                <a16:creationId xmlns:a16="http://schemas.microsoft.com/office/drawing/2014/main" id="{33157B82-A6A0-4699-BFF0-4A19E43012A6}"/>
              </a:ext>
            </a:extLst>
          </p:cNvPr>
          <p:cNvSpPr txBox="1"/>
          <p:nvPr/>
        </p:nvSpPr>
        <p:spPr>
          <a:xfrm>
            <a:off x="6403805" y="4581436"/>
            <a:ext cx="2740195" cy="600164"/>
          </a:xfrm>
          <a:prstGeom prst="rect">
            <a:avLst/>
          </a:prstGeom>
          <a:noFill/>
        </p:spPr>
        <p:txBody>
          <a:bodyPr wrap="square" rtlCol="0">
            <a:spAutoFit/>
          </a:bodyPr>
          <a:lstStyle/>
          <a:p>
            <a:r>
              <a:rPr lang="en-US" sz="1100" b="0" dirty="0">
                <a:solidFill>
                  <a:srgbClr val="FF0000"/>
                </a:solidFill>
                <a:latin typeface="Arial" panose="020B0604020202020204" pitchFamily="34" charset="0"/>
                <a:cs typeface="Arial" panose="020B0604020202020204" pitchFamily="34" charset="0"/>
              </a:rPr>
              <a:t>M</a:t>
            </a:r>
            <a:r>
              <a:rPr lang="en-US" sz="1100" b="0" u="none" dirty="0">
                <a:solidFill>
                  <a:srgbClr val="FF0000"/>
                </a:solidFill>
                <a:latin typeface="Arial" panose="020B0604020202020204" pitchFamily="34" charset="0"/>
                <a:cs typeface="Arial" panose="020B0604020202020204" pitchFamily="34" charset="0"/>
              </a:rPr>
              <a:t>: Workers at initially small firms have higher predicted relative earnings than workers at initially large firms </a:t>
            </a:r>
          </a:p>
        </p:txBody>
      </p:sp>
      <p:cxnSp>
        <p:nvCxnSpPr>
          <p:cNvPr id="13" name="Straight Arrow Connector 12">
            <a:extLst>
              <a:ext uri="{FF2B5EF4-FFF2-40B4-BE49-F238E27FC236}">
                <a16:creationId xmlns:a16="http://schemas.microsoft.com/office/drawing/2014/main" id="{D85848DC-3E4A-48BE-9C3B-9C863044FCC1}"/>
              </a:ext>
            </a:extLst>
          </p:cNvPr>
          <p:cNvCxnSpPr>
            <a:cxnSpLocks/>
            <a:stCxn id="12" idx="1"/>
          </p:cNvCxnSpPr>
          <p:nvPr/>
        </p:nvCxnSpPr>
        <p:spPr bwMode="auto">
          <a:xfrm flipH="1">
            <a:off x="5059681" y="4881518"/>
            <a:ext cx="1344124" cy="0"/>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18" name="TextBox 17">
            <a:extLst>
              <a:ext uri="{FF2B5EF4-FFF2-40B4-BE49-F238E27FC236}">
                <a16:creationId xmlns:a16="http://schemas.microsoft.com/office/drawing/2014/main" id="{55AE8650-3186-4167-8C9E-F28041F71E67}"/>
              </a:ext>
            </a:extLst>
          </p:cNvPr>
          <p:cNvSpPr txBox="1"/>
          <p:nvPr/>
        </p:nvSpPr>
        <p:spPr>
          <a:xfrm>
            <a:off x="6403805" y="3476300"/>
            <a:ext cx="2740195" cy="769441"/>
          </a:xfrm>
          <a:prstGeom prst="rect">
            <a:avLst/>
          </a:prstGeom>
          <a:noFill/>
          <a:ln>
            <a:solidFill>
              <a:srgbClr val="FF0000"/>
            </a:solidFill>
          </a:ln>
        </p:spPr>
        <p:txBody>
          <a:bodyPr wrap="square" rtlCol="0">
            <a:spAutoFit/>
          </a:bodyPr>
          <a:lstStyle/>
          <a:p>
            <a:r>
              <a:rPr lang="en-US" sz="1100" b="0" dirty="0">
                <a:solidFill>
                  <a:srgbClr val="FF0000"/>
                </a:solidFill>
                <a:latin typeface="Arial" panose="020B0604020202020204" pitchFamily="34" charset="0"/>
                <a:cs typeface="Arial" panose="020B0604020202020204" pitchFamily="34" charset="0"/>
              </a:rPr>
              <a:t>NM and M</a:t>
            </a:r>
            <a:r>
              <a:rPr lang="en-US" sz="1100" b="0" u="none" dirty="0">
                <a:solidFill>
                  <a:srgbClr val="FF0000"/>
                </a:solidFill>
                <a:latin typeface="Arial" panose="020B0604020202020204" pitchFamily="34" charset="0"/>
                <a:cs typeface="Arial" panose="020B0604020202020204" pitchFamily="34" charset="0"/>
              </a:rPr>
              <a:t>: Initial high earners have higher predicted relative earnings (both intensive and extensive) (for M, consistent ADHS 2014) </a:t>
            </a:r>
          </a:p>
        </p:txBody>
      </p:sp>
      <p:cxnSp>
        <p:nvCxnSpPr>
          <p:cNvPr id="19" name="Straight Arrow Connector 18">
            <a:extLst>
              <a:ext uri="{FF2B5EF4-FFF2-40B4-BE49-F238E27FC236}">
                <a16:creationId xmlns:a16="http://schemas.microsoft.com/office/drawing/2014/main" id="{F6263A4C-98BB-45D0-A5BD-4E24C3C6CDF7}"/>
              </a:ext>
            </a:extLst>
          </p:cNvPr>
          <p:cNvCxnSpPr>
            <a:cxnSpLocks/>
            <a:stCxn id="18" idx="1"/>
          </p:cNvCxnSpPr>
          <p:nvPr/>
        </p:nvCxnSpPr>
        <p:spPr bwMode="auto">
          <a:xfrm flipH="1">
            <a:off x="5375709" y="3861021"/>
            <a:ext cx="1028096" cy="0"/>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1133781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9AC97-3556-4C37-9184-A036DEBEC411}"/>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07B9F830-AD30-4498-8F19-7D28683CD194}"/>
              </a:ext>
            </a:extLst>
          </p:cNvPr>
          <p:cNvSpPr>
            <a:spLocks noGrp="1"/>
          </p:cNvSpPr>
          <p:nvPr>
            <p:ph idx="1"/>
          </p:nvPr>
        </p:nvSpPr>
        <p:spPr/>
        <p:txBody>
          <a:bodyPr/>
          <a:lstStyle/>
          <a:p>
            <a:endParaRPr lang="en-US" dirty="0"/>
          </a:p>
          <a:p>
            <a:r>
              <a:rPr lang="en-US" dirty="0"/>
              <a:t>Non-manufacturing workers exhibit relative earnings gains</a:t>
            </a:r>
          </a:p>
          <a:p>
            <a:endParaRPr lang="en-US" dirty="0"/>
          </a:p>
          <a:p>
            <a:r>
              <a:rPr lang="en-US" dirty="0"/>
              <a:t>High-firm-tenure worker fare relatively better than low-tenure workers</a:t>
            </a:r>
          </a:p>
          <a:p>
            <a:endParaRPr lang="en-US" dirty="0"/>
          </a:p>
          <a:p>
            <a:r>
              <a:rPr lang="en-US" dirty="0"/>
              <a:t>Ignoring up- and downstream exposure leads to …</a:t>
            </a:r>
          </a:p>
          <a:p>
            <a:pPr lvl="1"/>
            <a:r>
              <a:rPr lang="en-US" dirty="0"/>
              <a:t>Underestimation of NM workers’ relative income </a:t>
            </a:r>
            <a:r>
              <a:rPr lang="en-US" i="1" dirty="0">
                <a:solidFill>
                  <a:srgbClr val="008000"/>
                </a:solidFill>
              </a:rPr>
              <a:t>gains</a:t>
            </a:r>
          </a:p>
          <a:p>
            <a:pPr lvl="1"/>
            <a:r>
              <a:rPr lang="en-US" dirty="0"/>
              <a:t>Underestimation of M workers’ relative earnings </a:t>
            </a:r>
            <a:r>
              <a:rPr lang="en-US" i="1" dirty="0">
                <a:solidFill>
                  <a:srgbClr val="FF0000"/>
                </a:solidFill>
              </a:rPr>
              <a:t>losses</a:t>
            </a:r>
          </a:p>
          <a:p>
            <a:endParaRPr lang="en-US" dirty="0"/>
          </a:p>
          <a:p>
            <a:r>
              <a:rPr lang="en-US" dirty="0"/>
              <a:t>Spatial exposure matters more than industry exposure</a:t>
            </a:r>
          </a:p>
          <a:p>
            <a:endParaRPr lang="en-US" dirty="0"/>
          </a:p>
          <a:p>
            <a:r>
              <a:rPr lang="en-US" dirty="0"/>
              <a:t>Great Recession exacerbates the China Shock</a:t>
            </a:r>
          </a:p>
          <a:p>
            <a:endParaRPr lang="en-US" dirty="0"/>
          </a:p>
        </p:txBody>
      </p:sp>
      <p:sp>
        <p:nvSpPr>
          <p:cNvPr id="4" name="Slide Number Placeholder 3">
            <a:extLst>
              <a:ext uri="{FF2B5EF4-FFF2-40B4-BE49-F238E27FC236}">
                <a16:creationId xmlns:a16="http://schemas.microsoft.com/office/drawing/2014/main" id="{6352D261-0624-4DDD-A0A2-D4AED1CC0022}"/>
              </a:ext>
            </a:extLst>
          </p:cNvPr>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54</a:t>
            </a:fld>
            <a:endParaRPr lang="en-GB" dirty="0"/>
          </a:p>
        </p:txBody>
      </p:sp>
    </p:spTree>
    <p:extLst>
      <p:ext uri="{BB962C8B-B14F-4D97-AF65-F5344CB8AC3E}">
        <p14:creationId xmlns:p14="http://schemas.microsoft.com/office/powerpoint/2010/main" val="8797784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C2FA8-9514-467C-A0A1-698309E9BEC4}"/>
              </a:ext>
            </a:extLst>
          </p:cNvPr>
          <p:cNvSpPr>
            <a:spLocks noGrp="1"/>
          </p:cNvSpPr>
          <p:nvPr>
            <p:ph type="title"/>
          </p:nvPr>
        </p:nvSpPr>
        <p:spPr/>
        <p:txBody>
          <a:bodyPr/>
          <a:lstStyle/>
          <a:p>
            <a:r>
              <a:rPr lang="en-US" dirty="0"/>
              <a:t>Thanks!</a:t>
            </a:r>
          </a:p>
        </p:txBody>
      </p:sp>
      <p:sp>
        <p:nvSpPr>
          <p:cNvPr id="3" name="Slide Number Placeholder 2">
            <a:extLst>
              <a:ext uri="{FF2B5EF4-FFF2-40B4-BE49-F238E27FC236}">
                <a16:creationId xmlns:a16="http://schemas.microsoft.com/office/drawing/2014/main" id="{95E60AA8-4D7F-4C9D-92E9-D5264A9F336C}"/>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55</a:t>
            </a:fld>
            <a:endParaRPr lang="en-GB" dirty="0"/>
          </a:p>
        </p:txBody>
      </p:sp>
    </p:spTree>
    <p:extLst>
      <p:ext uri="{BB962C8B-B14F-4D97-AF65-F5344CB8AC3E}">
        <p14:creationId xmlns:p14="http://schemas.microsoft.com/office/powerpoint/2010/main" val="1417162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30487-62D8-4272-B1DD-A67C613858C9}"/>
              </a:ext>
            </a:extLst>
          </p:cNvPr>
          <p:cNvSpPr>
            <a:spLocks noGrp="1"/>
          </p:cNvSpPr>
          <p:nvPr>
            <p:ph type="title"/>
          </p:nvPr>
        </p:nvSpPr>
        <p:spPr>
          <a:noFill/>
        </p:spPr>
        <p:txBody>
          <a:bodyPr/>
          <a:lstStyle/>
          <a:p>
            <a:r>
              <a:rPr lang="en-US" dirty="0">
                <a:solidFill>
                  <a:schemeClr val="accent6"/>
                </a:solidFill>
              </a:rPr>
              <a:t>Related Literatures</a:t>
            </a:r>
            <a:br>
              <a:rPr lang="en-US" dirty="0">
                <a:solidFill>
                  <a:schemeClr val="accent6"/>
                </a:solidFill>
              </a:rPr>
            </a:br>
            <a:r>
              <a:rPr lang="en-US" sz="1400" dirty="0">
                <a:solidFill>
                  <a:schemeClr val="accent6"/>
                </a:solidFill>
              </a:rPr>
              <a:t>An incomplete list!</a:t>
            </a:r>
            <a:endParaRPr lang="en-US" dirty="0">
              <a:solidFill>
                <a:schemeClr val="accent6"/>
              </a:solidFill>
            </a:endParaRPr>
          </a:p>
        </p:txBody>
      </p:sp>
      <p:sp>
        <p:nvSpPr>
          <p:cNvPr id="3" name="Content Placeholder 2">
            <a:extLst>
              <a:ext uri="{FF2B5EF4-FFF2-40B4-BE49-F238E27FC236}">
                <a16:creationId xmlns:a16="http://schemas.microsoft.com/office/drawing/2014/main" id="{2A44CF36-340A-4B57-B4A6-CBAF16AF063D}"/>
              </a:ext>
            </a:extLst>
          </p:cNvPr>
          <p:cNvSpPr>
            <a:spLocks noGrp="1"/>
          </p:cNvSpPr>
          <p:nvPr>
            <p:ph idx="1"/>
          </p:nvPr>
        </p:nvSpPr>
        <p:spPr/>
        <p:txBody>
          <a:bodyPr/>
          <a:lstStyle/>
          <a:p>
            <a:pPr marL="457200" lvl="1" indent="0">
              <a:buNone/>
            </a:pPr>
            <a:endParaRPr lang="en-US" sz="1800" dirty="0"/>
          </a:p>
          <a:p>
            <a:r>
              <a:rPr lang="en-US" sz="1800" dirty="0"/>
              <a:t>Mass layoffs: </a:t>
            </a:r>
            <a:r>
              <a:rPr lang="en-US" sz="1800" dirty="0">
                <a:solidFill>
                  <a:schemeClr val="bg1">
                    <a:lumMod val="50000"/>
                  </a:schemeClr>
                </a:solidFill>
              </a:rPr>
              <a:t>J</a:t>
            </a:r>
            <a:r>
              <a:rPr lang="da-DK" sz="1800" dirty="0">
                <a:solidFill>
                  <a:schemeClr val="bg1">
                    <a:lumMod val="50000"/>
                  </a:schemeClr>
                </a:solidFill>
              </a:rPr>
              <a:t>acobson et al. (1993), Von Wachter and Davis (2011), Hummels et al. (2014), etc.</a:t>
            </a:r>
          </a:p>
          <a:p>
            <a:pPr marL="0" indent="0">
              <a:buNone/>
            </a:pPr>
            <a:endParaRPr lang="da-DK" sz="1800" dirty="0"/>
          </a:p>
          <a:p>
            <a:r>
              <a:rPr lang="da-DK" sz="1800" dirty="0"/>
              <a:t>Spatial and labor market frictions: </a:t>
            </a:r>
            <a:r>
              <a:rPr lang="en-US" sz="1800" dirty="0" err="1">
                <a:solidFill>
                  <a:schemeClr val="bg1">
                    <a:lumMod val="50000"/>
                  </a:schemeClr>
                </a:solidFill>
              </a:rPr>
              <a:t>Topel</a:t>
            </a:r>
            <a:r>
              <a:rPr lang="en-US" sz="1800" dirty="0">
                <a:solidFill>
                  <a:schemeClr val="bg1">
                    <a:lumMod val="50000"/>
                  </a:schemeClr>
                </a:solidFill>
              </a:rPr>
              <a:t> (1986), Blanchard and Katz (1992), </a:t>
            </a:r>
            <a:r>
              <a:rPr lang="en-US" sz="1800" dirty="0" err="1">
                <a:solidFill>
                  <a:schemeClr val="bg1">
                    <a:lumMod val="50000"/>
                  </a:schemeClr>
                </a:solidFill>
              </a:rPr>
              <a:t>Glaeser</a:t>
            </a:r>
            <a:r>
              <a:rPr lang="en-US" sz="1800" dirty="0">
                <a:solidFill>
                  <a:schemeClr val="bg1">
                    <a:lumMod val="50000"/>
                  </a:schemeClr>
                </a:solidFill>
              </a:rPr>
              <a:t> and </a:t>
            </a:r>
            <a:r>
              <a:rPr lang="en-US" sz="1800" dirty="0" err="1">
                <a:solidFill>
                  <a:schemeClr val="bg1">
                    <a:lumMod val="50000"/>
                  </a:schemeClr>
                </a:solidFill>
              </a:rPr>
              <a:t>Gyourko</a:t>
            </a:r>
            <a:r>
              <a:rPr lang="en-US" sz="1800" dirty="0">
                <a:solidFill>
                  <a:schemeClr val="bg1">
                    <a:lumMod val="50000"/>
                  </a:schemeClr>
                </a:solidFill>
              </a:rPr>
              <a:t> (2005), etc.</a:t>
            </a:r>
            <a:r>
              <a:rPr lang="en-US" sz="1800" dirty="0"/>
              <a:t>, </a:t>
            </a:r>
            <a:r>
              <a:rPr lang="fr-FR" sz="1800" dirty="0">
                <a:solidFill>
                  <a:schemeClr val="bg1">
                    <a:lumMod val="50000"/>
                  </a:schemeClr>
                </a:solidFill>
              </a:rPr>
              <a:t>Traiberman (2019), Caliendo et al. (2019), </a:t>
            </a:r>
            <a:r>
              <a:rPr lang="fr-FR" sz="1800" dirty="0" err="1">
                <a:solidFill>
                  <a:schemeClr val="bg1">
                    <a:lumMod val="50000"/>
                  </a:schemeClr>
                </a:solidFill>
              </a:rPr>
              <a:t>Dauth</a:t>
            </a:r>
            <a:r>
              <a:rPr lang="fr-FR" sz="1800" dirty="0">
                <a:solidFill>
                  <a:schemeClr val="bg1">
                    <a:lumMod val="50000"/>
                  </a:schemeClr>
                </a:solidFill>
              </a:rPr>
              <a:t> et al (2017), etc.</a:t>
            </a:r>
          </a:p>
          <a:p>
            <a:pPr lvl="1"/>
            <a:endParaRPr lang="en-US" sz="1800" dirty="0"/>
          </a:p>
          <a:p>
            <a:r>
              <a:rPr lang="en-US" sz="1800" dirty="0"/>
              <a:t>Import shocks: </a:t>
            </a:r>
            <a:r>
              <a:rPr lang="en-US" sz="1800" dirty="0" err="1">
                <a:solidFill>
                  <a:schemeClr val="bg1">
                    <a:lumMod val="50000"/>
                  </a:schemeClr>
                </a:solidFill>
              </a:rPr>
              <a:t>Topolova</a:t>
            </a:r>
            <a:r>
              <a:rPr lang="en-US" sz="1800" dirty="0">
                <a:solidFill>
                  <a:schemeClr val="bg1">
                    <a:lumMod val="50000"/>
                  </a:schemeClr>
                </a:solidFill>
              </a:rPr>
              <a:t> (2007), Kovak (2013), Hakobyan and </a:t>
            </a:r>
            <a:r>
              <a:rPr lang="en-US" sz="1800" dirty="0" err="1">
                <a:solidFill>
                  <a:schemeClr val="bg1">
                    <a:lumMod val="50000"/>
                  </a:schemeClr>
                </a:solidFill>
              </a:rPr>
              <a:t>Mclaren</a:t>
            </a:r>
            <a:r>
              <a:rPr lang="en-US" sz="1800" dirty="0">
                <a:solidFill>
                  <a:schemeClr val="bg1">
                    <a:lumMod val="50000"/>
                  </a:schemeClr>
                </a:solidFill>
              </a:rPr>
              <a:t> (2016), Dix-Carneiro and Kovak (2017), Kovak and Morrow (2020), etc.</a:t>
            </a:r>
            <a:endParaRPr lang="fr-FR" sz="1800" dirty="0">
              <a:solidFill>
                <a:schemeClr val="bg1">
                  <a:lumMod val="50000"/>
                </a:schemeClr>
              </a:solidFill>
            </a:endParaRPr>
          </a:p>
          <a:p>
            <a:endParaRPr lang="fr-FR" sz="1800" dirty="0">
              <a:solidFill>
                <a:schemeClr val="bg1">
                  <a:lumMod val="50000"/>
                </a:schemeClr>
              </a:solidFill>
            </a:endParaRPr>
          </a:p>
          <a:p>
            <a:r>
              <a:rPr lang="en-US" sz="1800" dirty="0"/>
              <a:t>PNTR/China Shock: </a:t>
            </a:r>
            <a:r>
              <a:rPr lang="en-US" sz="1800" dirty="0">
                <a:solidFill>
                  <a:schemeClr val="bg2"/>
                </a:solidFill>
              </a:rPr>
              <a:t>Ebenstein et al. (2011),</a:t>
            </a:r>
            <a:r>
              <a:rPr lang="en-US" sz="1800" dirty="0"/>
              <a:t> </a:t>
            </a:r>
            <a:r>
              <a:rPr lang="en-US" sz="1800" dirty="0">
                <a:solidFill>
                  <a:srgbClr val="FF0000"/>
                </a:solidFill>
              </a:rPr>
              <a:t>Autor et al. (2013)</a:t>
            </a:r>
            <a:r>
              <a:rPr lang="en-US" sz="1800" dirty="0">
                <a:solidFill>
                  <a:schemeClr val="bg1">
                    <a:lumMod val="50000"/>
                  </a:schemeClr>
                </a:solidFill>
              </a:rPr>
              <a:t>, Autor et al. (2014), Pierce and Schott (2016), Acemoglu et al. (2016), </a:t>
            </a:r>
            <a:r>
              <a:rPr lang="en-US" sz="1800" dirty="0">
                <a:solidFill>
                  <a:srgbClr val="FF0000"/>
                </a:solidFill>
              </a:rPr>
              <a:t>Bloom et al. (2024)</a:t>
            </a:r>
            <a:r>
              <a:rPr lang="en-US" sz="1800" dirty="0">
                <a:solidFill>
                  <a:schemeClr val="bg1">
                    <a:lumMod val="50000"/>
                  </a:schemeClr>
                </a:solidFill>
              </a:rPr>
              <a:t>; Hurst et al (2019), Carballo and Mansfield (2023), </a:t>
            </a:r>
            <a:r>
              <a:rPr lang="en-US" sz="1800" dirty="0" err="1">
                <a:solidFill>
                  <a:schemeClr val="bg1">
                    <a:lumMod val="50000"/>
                  </a:schemeClr>
                </a:solidFill>
              </a:rPr>
              <a:t>etc</a:t>
            </a:r>
            <a:endParaRPr lang="en-US" sz="1800" dirty="0">
              <a:solidFill>
                <a:schemeClr val="bg1">
                  <a:lumMod val="50000"/>
                </a:schemeClr>
              </a:solidFill>
            </a:endParaRPr>
          </a:p>
          <a:p>
            <a:endParaRPr lang="fr-FR" sz="1800" dirty="0">
              <a:solidFill>
                <a:schemeClr val="bg1">
                  <a:lumMod val="50000"/>
                </a:schemeClr>
              </a:solidFill>
            </a:endParaRPr>
          </a:p>
        </p:txBody>
      </p:sp>
      <p:sp>
        <p:nvSpPr>
          <p:cNvPr id="4" name="Slide Number Placeholder 3">
            <a:extLst>
              <a:ext uri="{FF2B5EF4-FFF2-40B4-BE49-F238E27FC236}">
                <a16:creationId xmlns:a16="http://schemas.microsoft.com/office/drawing/2014/main" id="{D1802923-AFF7-48DD-934F-C71DE3825150}"/>
              </a:ext>
            </a:extLst>
          </p:cNvPr>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6</a:t>
            </a:fld>
            <a:endParaRPr lang="en-GB" dirty="0"/>
          </a:p>
        </p:txBody>
      </p:sp>
      <p:sp>
        <p:nvSpPr>
          <p:cNvPr id="5" name="TextBox 4">
            <a:extLst>
              <a:ext uri="{FF2B5EF4-FFF2-40B4-BE49-F238E27FC236}">
                <a16:creationId xmlns:a16="http://schemas.microsoft.com/office/drawing/2014/main" id="{F9C79055-F1A7-4EA1-A332-53B4E8665C72}"/>
              </a:ext>
            </a:extLst>
          </p:cNvPr>
          <p:cNvSpPr txBox="1"/>
          <p:nvPr/>
        </p:nvSpPr>
        <p:spPr>
          <a:xfrm>
            <a:off x="4572000" y="5564327"/>
            <a:ext cx="1682613" cy="707886"/>
          </a:xfrm>
          <a:prstGeom prst="rect">
            <a:avLst/>
          </a:prstGeom>
          <a:noFill/>
        </p:spPr>
        <p:txBody>
          <a:bodyPr wrap="square" rtlCol="0">
            <a:spAutoFit/>
          </a:bodyPr>
          <a:lstStyle/>
          <a:p>
            <a:r>
              <a:rPr lang="en-US" sz="1000" b="0" u="none" dirty="0">
                <a:solidFill>
                  <a:srgbClr val="FF0000"/>
                </a:solidFill>
                <a:latin typeface="Arial" pitchFamily="34" charset="0"/>
                <a:cs typeface="Arial" pitchFamily="34" charset="0"/>
              </a:rPr>
              <a:t>No relationship between Chinese import exposure and NM employment across commuting zones</a:t>
            </a:r>
          </a:p>
        </p:txBody>
      </p:sp>
      <p:sp>
        <p:nvSpPr>
          <p:cNvPr id="6" name="TextBox 5">
            <a:extLst>
              <a:ext uri="{FF2B5EF4-FFF2-40B4-BE49-F238E27FC236}">
                <a16:creationId xmlns:a16="http://schemas.microsoft.com/office/drawing/2014/main" id="{8FE531C6-006E-4BE9-99D6-14C960DD49DB}"/>
              </a:ext>
            </a:extLst>
          </p:cNvPr>
          <p:cNvSpPr txBox="1"/>
          <p:nvPr/>
        </p:nvSpPr>
        <p:spPr>
          <a:xfrm>
            <a:off x="6907351" y="5564327"/>
            <a:ext cx="1276530" cy="707886"/>
          </a:xfrm>
          <a:prstGeom prst="rect">
            <a:avLst/>
          </a:prstGeom>
          <a:noFill/>
        </p:spPr>
        <p:txBody>
          <a:bodyPr wrap="square" rtlCol="0">
            <a:spAutoFit/>
          </a:bodyPr>
          <a:lstStyle/>
          <a:p>
            <a:r>
              <a:rPr lang="en-US" sz="1000" b="0" u="none" dirty="0">
                <a:solidFill>
                  <a:srgbClr val="FF0000"/>
                </a:solidFill>
                <a:latin typeface="Arial" pitchFamily="34" charset="0"/>
                <a:cs typeface="Arial" pitchFamily="34" charset="0"/>
              </a:rPr>
              <a:t>NM employment increases with exposure across commuting zones</a:t>
            </a:r>
          </a:p>
        </p:txBody>
      </p:sp>
      <p:sp>
        <p:nvSpPr>
          <p:cNvPr id="7" name="Freeform: Shape 6">
            <a:extLst>
              <a:ext uri="{FF2B5EF4-FFF2-40B4-BE49-F238E27FC236}">
                <a16:creationId xmlns:a16="http://schemas.microsoft.com/office/drawing/2014/main" id="{0DA7E811-6A05-4CE8-BDF7-B4E10E0E4F0D}"/>
              </a:ext>
            </a:extLst>
          </p:cNvPr>
          <p:cNvSpPr/>
          <p:nvPr/>
        </p:nvSpPr>
        <p:spPr bwMode="auto">
          <a:xfrm>
            <a:off x="4979761" y="4770120"/>
            <a:ext cx="438059" cy="800100"/>
          </a:xfrm>
          <a:custGeom>
            <a:avLst/>
            <a:gdLst>
              <a:gd name="connsiteX0" fmla="*/ 438059 w 438059"/>
              <a:gd name="connsiteY0" fmla="*/ 0 h 800100"/>
              <a:gd name="connsiteX1" fmla="*/ 34199 w 438059"/>
              <a:gd name="connsiteY1" fmla="*/ 365760 h 800100"/>
              <a:gd name="connsiteX2" fmla="*/ 49439 w 438059"/>
              <a:gd name="connsiteY2" fmla="*/ 800100 h 800100"/>
            </a:gdLst>
            <a:ahLst/>
            <a:cxnLst>
              <a:cxn ang="0">
                <a:pos x="connsiteX0" y="connsiteY0"/>
              </a:cxn>
              <a:cxn ang="0">
                <a:pos x="connsiteX1" y="connsiteY1"/>
              </a:cxn>
              <a:cxn ang="0">
                <a:pos x="connsiteX2" y="connsiteY2"/>
              </a:cxn>
            </a:cxnLst>
            <a:rect l="l" t="t" r="r" b="b"/>
            <a:pathLst>
              <a:path w="438059" h="800100">
                <a:moveTo>
                  <a:pt x="438059" y="0"/>
                </a:moveTo>
                <a:cubicBezTo>
                  <a:pt x="268514" y="116205"/>
                  <a:pt x="98969" y="232410"/>
                  <a:pt x="34199" y="365760"/>
                </a:cubicBezTo>
                <a:cubicBezTo>
                  <a:pt x="-30571" y="499110"/>
                  <a:pt x="9434" y="649605"/>
                  <a:pt x="49439" y="800100"/>
                </a:cubicBezTo>
              </a:path>
            </a:pathLst>
          </a:custGeom>
          <a:noFill/>
          <a:ln w="9525" cap="flat" cmpd="sng" algn="ctr">
            <a:solidFill>
              <a:srgbClr val="FF0000"/>
            </a:solidFill>
            <a:prstDash val="solid"/>
            <a:round/>
            <a:headEnd type="none" w="med" len="med"/>
            <a:tailEnd type="triangle" w="med" len="med"/>
          </a:ln>
          <a:effectLst/>
        </p:spPr>
        <p:txBody>
          <a:bodyPr rtlCol="0" anchor="ctr"/>
          <a:lstStyle/>
          <a:p>
            <a:pPr algn="ctr"/>
            <a:endParaRPr lang="en-US"/>
          </a:p>
        </p:txBody>
      </p:sp>
      <p:sp>
        <p:nvSpPr>
          <p:cNvPr id="8" name="Freeform: Shape 7">
            <a:extLst>
              <a:ext uri="{FF2B5EF4-FFF2-40B4-BE49-F238E27FC236}">
                <a16:creationId xmlns:a16="http://schemas.microsoft.com/office/drawing/2014/main" id="{2015B51A-99CF-4901-B466-7A56043847EE}"/>
              </a:ext>
            </a:extLst>
          </p:cNvPr>
          <p:cNvSpPr/>
          <p:nvPr/>
        </p:nvSpPr>
        <p:spPr bwMode="auto">
          <a:xfrm>
            <a:off x="7818120" y="5113020"/>
            <a:ext cx="152400" cy="480060"/>
          </a:xfrm>
          <a:custGeom>
            <a:avLst/>
            <a:gdLst>
              <a:gd name="connsiteX0" fmla="*/ 0 w 152400"/>
              <a:gd name="connsiteY0" fmla="*/ 0 h 480060"/>
              <a:gd name="connsiteX1" fmla="*/ 152400 w 152400"/>
              <a:gd name="connsiteY1" fmla="*/ 144780 h 480060"/>
              <a:gd name="connsiteX2" fmla="*/ 0 w 152400"/>
              <a:gd name="connsiteY2" fmla="*/ 480060 h 480060"/>
            </a:gdLst>
            <a:ahLst/>
            <a:cxnLst>
              <a:cxn ang="0">
                <a:pos x="connsiteX0" y="connsiteY0"/>
              </a:cxn>
              <a:cxn ang="0">
                <a:pos x="connsiteX1" y="connsiteY1"/>
              </a:cxn>
              <a:cxn ang="0">
                <a:pos x="connsiteX2" y="connsiteY2"/>
              </a:cxn>
            </a:cxnLst>
            <a:rect l="l" t="t" r="r" b="b"/>
            <a:pathLst>
              <a:path w="152400" h="480060">
                <a:moveTo>
                  <a:pt x="0" y="0"/>
                </a:moveTo>
                <a:cubicBezTo>
                  <a:pt x="76200" y="32385"/>
                  <a:pt x="152400" y="64770"/>
                  <a:pt x="152400" y="144780"/>
                </a:cubicBezTo>
                <a:cubicBezTo>
                  <a:pt x="152400" y="224790"/>
                  <a:pt x="76200" y="352425"/>
                  <a:pt x="0" y="480060"/>
                </a:cubicBezTo>
              </a:path>
            </a:pathLst>
          </a:custGeom>
          <a:noFill/>
          <a:ln w="9525" cap="flat" cmpd="sng" algn="ctr">
            <a:solidFill>
              <a:srgbClr val="FF0000"/>
            </a:solidFill>
            <a:prstDash val="solid"/>
            <a:round/>
            <a:headEnd type="none" w="med" len="med"/>
            <a:tailEnd type="triangle" w="med" len="med"/>
          </a:ln>
          <a:effectLst/>
        </p:spPr>
        <p:txBody>
          <a:bodyPr rtlCol="0" anchor="ctr"/>
          <a:lstStyle/>
          <a:p>
            <a:pPr algn="ctr"/>
            <a:endParaRPr lang="en-US"/>
          </a:p>
        </p:txBody>
      </p:sp>
    </p:spTree>
    <p:extLst>
      <p:ext uri="{BB962C8B-B14F-4D97-AF65-F5344CB8AC3E}">
        <p14:creationId xmlns:p14="http://schemas.microsoft.com/office/powerpoint/2010/main" val="4262551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dirty="0">
                <a:solidFill>
                  <a:schemeClr val="bg1">
                    <a:lumMod val="65000"/>
                  </a:schemeClr>
                </a:solidFill>
              </a:rPr>
              <a:t>Introduction </a:t>
            </a:r>
          </a:p>
          <a:p>
            <a:pPr marL="0" indent="0">
              <a:buNone/>
            </a:pPr>
            <a:endParaRPr lang="en-US" dirty="0"/>
          </a:p>
          <a:p>
            <a:r>
              <a:rPr lang="en-US" dirty="0"/>
              <a:t>Data</a:t>
            </a:r>
          </a:p>
          <a:p>
            <a:endParaRPr lang="en-US" dirty="0"/>
          </a:p>
          <a:p>
            <a:r>
              <a:rPr lang="en-US" dirty="0">
                <a:solidFill>
                  <a:schemeClr val="bg1">
                    <a:lumMod val="65000"/>
                  </a:schemeClr>
                </a:solidFill>
              </a:rPr>
              <a:t>Worker Movement, 2000-2007</a:t>
            </a:r>
          </a:p>
          <a:p>
            <a:endParaRPr lang="en-US" dirty="0">
              <a:solidFill>
                <a:schemeClr val="bg1">
                  <a:lumMod val="65000"/>
                </a:schemeClr>
              </a:solidFill>
            </a:endParaRPr>
          </a:p>
          <a:p>
            <a:r>
              <a:rPr lang="en-US" dirty="0">
                <a:solidFill>
                  <a:schemeClr val="bg1">
                    <a:lumMod val="65000"/>
                  </a:schemeClr>
                </a:solidFill>
              </a:rPr>
              <a:t>Exposure to PNTR</a:t>
            </a:r>
          </a:p>
          <a:p>
            <a:endParaRPr lang="en-US" dirty="0">
              <a:solidFill>
                <a:schemeClr val="accent6"/>
              </a:solidFill>
            </a:endParaRPr>
          </a:p>
          <a:p>
            <a:r>
              <a:rPr lang="en-US" dirty="0">
                <a:solidFill>
                  <a:schemeClr val="bg1">
                    <a:lumMod val="65000"/>
                  </a:schemeClr>
                </a:solidFill>
              </a:rPr>
              <a:t>Baseline DID Results</a:t>
            </a:r>
          </a:p>
          <a:p>
            <a:endParaRPr lang="en-US" dirty="0">
              <a:solidFill>
                <a:schemeClr val="bg1">
                  <a:lumMod val="65000"/>
                </a:schemeClr>
              </a:solidFill>
            </a:endParaRPr>
          </a:p>
          <a:p>
            <a:r>
              <a:rPr lang="en-US" dirty="0">
                <a:solidFill>
                  <a:schemeClr val="bg1">
                    <a:lumMod val="65000"/>
                  </a:schemeClr>
                </a:solidFill>
              </a:rPr>
              <a:t>PNTR and worker attributes</a:t>
            </a:r>
          </a:p>
          <a:p>
            <a:pPr marL="0" indent="0">
              <a:buNone/>
            </a:pPr>
            <a:endParaRPr lang="en-US" dirty="0">
              <a:solidFill>
                <a:schemeClr val="bg1">
                  <a:lumMod val="65000"/>
                </a:schemeClr>
              </a:solidFill>
            </a:endParaRPr>
          </a:p>
          <a:p>
            <a:r>
              <a:rPr lang="en-US" dirty="0">
                <a:solidFill>
                  <a:schemeClr val="bg1">
                    <a:lumMod val="65000"/>
                  </a:schemeClr>
                </a:solidFill>
              </a:rPr>
              <a:t>Conclusion</a:t>
            </a:r>
          </a:p>
          <a:p>
            <a:endParaRPr lang="en-US" dirty="0">
              <a:solidFill>
                <a:schemeClr val="bg1">
                  <a:lumMod val="50000"/>
                </a:schemeClr>
              </a:solidFill>
            </a:endParaRPr>
          </a:p>
          <a:p>
            <a:pPr marL="0" indent="0">
              <a:buNone/>
            </a:pPr>
            <a:endParaRPr lang="en-US" dirty="0">
              <a:solidFill>
                <a:schemeClr val="bg1">
                  <a:lumMod val="50000"/>
                </a:schemeClr>
              </a:solidFill>
            </a:endParaRPr>
          </a:p>
          <a:p>
            <a:endParaRPr lang="en-US" dirty="0"/>
          </a:p>
        </p:txBody>
      </p:sp>
      <p:sp>
        <p:nvSpPr>
          <p:cNvPr id="4" name="Slide Number Placeholder 3"/>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7</a:t>
            </a:fld>
            <a:endParaRPr lang="en-GB" dirty="0"/>
          </a:p>
        </p:txBody>
      </p:sp>
    </p:spTree>
    <p:extLst>
      <p:ext uri="{BB962C8B-B14F-4D97-AF65-F5344CB8AC3E}">
        <p14:creationId xmlns:p14="http://schemas.microsoft.com/office/powerpoint/2010/main" val="3755409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AA510-9B22-2E88-D30C-D258EEEFC76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830D5D-1092-4150-CF9D-F0EACCC52F88}"/>
              </a:ext>
            </a:extLst>
          </p:cNvPr>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8</a:t>
            </a:fld>
            <a:endParaRPr lang="en-GB" dirty="0"/>
          </a:p>
        </p:txBody>
      </p:sp>
      <p:sp>
        <p:nvSpPr>
          <p:cNvPr id="10" name="Title 1">
            <a:extLst>
              <a:ext uri="{FF2B5EF4-FFF2-40B4-BE49-F238E27FC236}">
                <a16:creationId xmlns:a16="http://schemas.microsoft.com/office/drawing/2014/main" id="{07CB117D-C0B2-449E-BE91-1B62A97E7B6B}"/>
              </a:ext>
            </a:extLst>
          </p:cNvPr>
          <p:cNvSpPr>
            <a:spLocks noGrp="1"/>
          </p:cNvSpPr>
          <p:nvPr>
            <p:ph type="title"/>
          </p:nvPr>
        </p:nvSpPr>
        <p:spPr>
          <a:xfrm>
            <a:off x="354013" y="274638"/>
            <a:ext cx="8437562" cy="723900"/>
          </a:xfrm>
        </p:spPr>
        <p:txBody>
          <a:bodyPr/>
          <a:lstStyle/>
          <a:p>
            <a:r>
              <a:rPr lang="en-US" dirty="0"/>
              <a:t>U.S. Employment</a:t>
            </a:r>
          </a:p>
        </p:txBody>
      </p:sp>
      <p:pic>
        <p:nvPicPr>
          <p:cNvPr id="5" name="Picture 4">
            <a:extLst>
              <a:ext uri="{FF2B5EF4-FFF2-40B4-BE49-F238E27FC236}">
                <a16:creationId xmlns:a16="http://schemas.microsoft.com/office/drawing/2014/main" id="{C7ED9265-BAD1-49C0-B4BC-561FF9B8F7A4}"/>
              </a:ext>
            </a:extLst>
          </p:cNvPr>
          <p:cNvPicPr>
            <a:picLocks noChangeAspect="1"/>
          </p:cNvPicPr>
          <p:nvPr/>
        </p:nvPicPr>
        <p:blipFill>
          <a:blip r:embed="rId3"/>
          <a:stretch>
            <a:fillRect/>
          </a:stretch>
        </p:blipFill>
        <p:spPr>
          <a:xfrm>
            <a:off x="792099" y="991743"/>
            <a:ext cx="7526254" cy="5484114"/>
          </a:xfrm>
          <a:prstGeom prst="rect">
            <a:avLst/>
          </a:prstGeom>
        </p:spPr>
      </p:pic>
    </p:spTree>
    <p:extLst>
      <p:ext uri="{BB962C8B-B14F-4D97-AF65-F5344CB8AC3E}">
        <p14:creationId xmlns:p14="http://schemas.microsoft.com/office/powerpoint/2010/main" val="120506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AA510-9B22-2E88-D30C-D258EEEFC76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830D5D-1092-4150-CF9D-F0EACCC52F88}"/>
              </a:ext>
            </a:extLst>
          </p:cNvPr>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9</a:t>
            </a:fld>
            <a:endParaRPr lang="en-GB" dirty="0"/>
          </a:p>
        </p:txBody>
      </p:sp>
      <p:sp>
        <p:nvSpPr>
          <p:cNvPr id="10" name="Title 1">
            <a:extLst>
              <a:ext uri="{FF2B5EF4-FFF2-40B4-BE49-F238E27FC236}">
                <a16:creationId xmlns:a16="http://schemas.microsoft.com/office/drawing/2014/main" id="{07CB117D-C0B2-449E-BE91-1B62A97E7B6B}"/>
              </a:ext>
            </a:extLst>
          </p:cNvPr>
          <p:cNvSpPr>
            <a:spLocks noGrp="1"/>
          </p:cNvSpPr>
          <p:nvPr>
            <p:ph type="title"/>
          </p:nvPr>
        </p:nvSpPr>
        <p:spPr>
          <a:xfrm>
            <a:off x="354013" y="274638"/>
            <a:ext cx="8437562" cy="723900"/>
          </a:xfrm>
        </p:spPr>
        <p:txBody>
          <a:bodyPr/>
          <a:lstStyle/>
          <a:p>
            <a:r>
              <a:rPr lang="en-US" dirty="0"/>
              <a:t>U.S. Employment</a:t>
            </a:r>
          </a:p>
        </p:txBody>
      </p:sp>
      <p:pic>
        <p:nvPicPr>
          <p:cNvPr id="5" name="Picture 4">
            <a:extLst>
              <a:ext uri="{FF2B5EF4-FFF2-40B4-BE49-F238E27FC236}">
                <a16:creationId xmlns:a16="http://schemas.microsoft.com/office/drawing/2014/main" id="{C7ED9265-BAD1-49C0-B4BC-561FF9B8F7A4}"/>
              </a:ext>
            </a:extLst>
          </p:cNvPr>
          <p:cNvPicPr>
            <a:picLocks noChangeAspect="1"/>
          </p:cNvPicPr>
          <p:nvPr/>
        </p:nvPicPr>
        <p:blipFill>
          <a:blip r:embed="rId3"/>
          <a:stretch>
            <a:fillRect/>
          </a:stretch>
        </p:blipFill>
        <p:spPr>
          <a:xfrm>
            <a:off x="792099" y="991743"/>
            <a:ext cx="7526254" cy="5484114"/>
          </a:xfrm>
          <a:prstGeom prst="rect">
            <a:avLst/>
          </a:prstGeom>
        </p:spPr>
      </p:pic>
      <p:sp>
        <p:nvSpPr>
          <p:cNvPr id="2" name="Oval 1">
            <a:extLst>
              <a:ext uri="{FF2B5EF4-FFF2-40B4-BE49-F238E27FC236}">
                <a16:creationId xmlns:a16="http://schemas.microsoft.com/office/drawing/2014/main" id="{5C48DCD6-46EA-472D-81D9-D4A768BFB860}"/>
              </a:ext>
            </a:extLst>
          </p:cNvPr>
          <p:cNvSpPr/>
          <p:nvPr/>
        </p:nvSpPr>
        <p:spPr bwMode="auto">
          <a:xfrm>
            <a:off x="1092200" y="899160"/>
            <a:ext cx="441960" cy="51308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7" name="Oval 6">
            <a:extLst>
              <a:ext uri="{FF2B5EF4-FFF2-40B4-BE49-F238E27FC236}">
                <a16:creationId xmlns:a16="http://schemas.microsoft.com/office/drawing/2014/main" id="{8EC752CF-83BA-4282-BF6B-E54D890C9661}"/>
              </a:ext>
            </a:extLst>
          </p:cNvPr>
          <p:cNvSpPr/>
          <p:nvPr/>
        </p:nvSpPr>
        <p:spPr bwMode="auto">
          <a:xfrm>
            <a:off x="7538720" y="910463"/>
            <a:ext cx="441960" cy="51308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Tree>
    <p:extLst>
      <p:ext uri="{BB962C8B-B14F-4D97-AF65-F5344CB8AC3E}">
        <p14:creationId xmlns:p14="http://schemas.microsoft.com/office/powerpoint/2010/main" val="1238420361"/>
      </p:ext>
    </p:extLst>
  </p:cSld>
  <p:clrMapOvr>
    <a:masterClrMapping/>
  </p:clrMapOvr>
</p:sld>
</file>

<file path=ppt/theme/theme1.xml><?xml version="1.0" encoding="utf-8"?>
<a:theme xmlns:a="http://schemas.openxmlformats.org/drawingml/2006/main" name="presentatio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ahoma"/>
        <a:ea typeface=""/>
        <a:cs typeface=""/>
      </a:majorFont>
      <a:minorFont>
        <a:latin typeface="Tahom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2000" b="1" i="0" u="sng" strike="noStrike" cap="none" normalizeH="0" baseline="0" smtClean="0">
            <a:ln>
              <a:noFill/>
            </a:ln>
            <a:solidFill>
              <a:schemeClr val="tx1"/>
            </a:solidFill>
            <a:effectLst/>
            <a:latin typeface="Tahoma" charset="0"/>
          </a:defRPr>
        </a:defPPr>
      </a:lstStyle>
    </a:spDef>
    <a:lnDef>
      <a:spPr bwMode="auto">
        <a:solidFill>
          <a:schemeClr val="accent1"/>
        </a:solidFill>
        <a:ln w="9525" cap="flat" cmpd="sng" algn="ctr">
          <a:solidFill>
            <a:srgbClr val="00B050"/>
          </a:solidFill>
          <a:prstDash val="solid"/>
          <a:round/>
          <a:headEnd type="none" w="med" len="med"/>
          <a:tailEnd type="none" w="med" len="med"/>
        </a:ln>
        <a:effectLst/>
      </a:spPr>
      <a:bodyPr/>
      <a:lstStyle/>
    </a:lnDef>
    <a:txDef>
      <a:spPr>
        <a:noFill/>
      </a:spPr>
      <a:bodyPr wrap="square" rtlCol="0">
        <a:spAutoFit/>
      </a:bodyPr>
      <a:lstStyle>
        <a:defPPr algn="just">
          <a:defRPr sz="1000" b="0" u="none" dirty="0" smtClean="0">
            <a:latin typeface="Arial" pitchFamily="34" charset="0"/>
            <a:cs typeface="Arial" pitchFamily="34" charset="0"/>
          </a:defRPr>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presentation</Template>
  <TotalTime>69734</TotalTime>
  <Words>3057</Words>
  <Application>Microsoft Office PowerPoint</Application>
  <PresentationFormat>On-screen Show (4:3)</PresentationFormat>
  <Paragraphs>608</Paragraphs>
  <Slides>55</Slides>
  <Notes>17</Notes>
  <HiddenSlides>12</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55</vt:i4>
      </vt:variant>
    </vt:vector>
  </HeadingPairs>
  <TitlesOfParts>
    <vt:vector size="61" baseType="lpstr">
      <vt:lpstr>Arial</vt:lpstr>
      <vt:lpstr>Wingdings 3</vt:lpstr>
      <vt:lpstr>Tahoma</vt:lpstr>
      <vt:lpstr>Cambria Math</vt:lpstr>
      <vt:lpstr>presentation</vt:lpstr>
      <vt:lpstr>Worksheet</vt:lpstr>
      <vt:lpstr>To Find Relative Earnings Gains after the China Shock, Look Outside Manufacturing and Upstream  </vt:lpstr>
      <vt:lpstr>PowerPoint Presentation</vt:lpstr>
      <vt:lpstr>Motivation</vt:lpstr>
      <vt:lpstr>Key Findings/Contributions</vt:lpstr>
      <vt:lpstr>Related Literatures An incomplete list!</vt:lpstr>
      <vt:lpstr>Related Literatures An incomplete list!</vt:lpstr>
      <vt:lpstr>Outline</vt:lpstr>
      <vt:lpstr>U.S. Employment</vt:lpstr>
      <vt:lpstr>U.S. Employment</vt:lpstr>
      <vt:lpstr>U.S. Employment</vt:lpstr>
      <vt:lpstr>Data</vt:lpstr>
      <vt:lpstr>Net MgNM Reallocation, 2000g2007  All Workers in 46 State Sample</vt:lpstr>
      <vt:lpstr>Net MgNM Reallocation, 2000g2007  All Workers in 46 State Sample</vt:lpstr>
      <vt:lpstr>Net MgNM Reallocation, 2000g2007  All Workers in 46 State Sample</vt:lpstr>
      <vt:lpstr>Outline</vt:lpstr>
      <vt:lpstr>“Own” Exposure to PNTR</vt:lpstr>
      <vt:lpstr>PowerPoint Presentation</vt:lpstr>
      <vt:lpstr>NTR Gap Examples</vt:lpstr>
      <vt:lpstr>Industry NTR Gap Examples</vt:lpstr>
      <vt:lpstr>Supply-Chain Exposure</vt:lpstr>
      <vt:lpstr>Up- and Downstream Industry Exposure Manufacturing  versus Non Manufacturing</vt:lpstr>
      <vt:lpstr>Up- and Downstream County Exposure Medians Noted with Dashed Lines</vt:lpstr>
      <vt:lpstr>Outline</vt:lpstr>
      <vt:lpstr>Regression Samples</vt:lpstr>
      <vt:lpstr>PowerPoint Presentation</vt:lpstr>
      <vt:lpstr>1999 Employment in the 19- vs 46-State Samples</vt:lpstr>
      <vt:lpstr>1999 Employment in the 19- vs 46-State Samples</vt:lpstr>
      <vt:lpstr>“Post” DID Specification worker j, firm f, county c, industry i, year t</vt:lpstr>
      <vt:lpstr>Earnings Transformations</vt:lpstr>
      <vt:lpstr>Earnings Transformations</vt:lpstr>
      <vt:lpstr>PowerPoint Presentation</vt:lpstr>
      <vt:lpstr>PowerPoint Presentation</vt:lpstr>
      <vt:lpstr>PowerPoint Presentation</vt:lpstr>
      <vt:lpstr>PowerPoint Presentation</vt:lpstr>
      <vt:lpstr>PowerPoint Presentation</vt:lpstr>
      <vt:lpstr>Visualizing Economic Significance Mixed-Tenure NM Workers</vt:lpstr>
      <vt:lpstr>Visualizing Economic Significance NM Workers</vt:lpstr>
      <vt:lpstr>Visualizing Economic Significance M Workers</vt:lpstr>
      <vt:lpstr>Results by Margin and Sample</vt:lpstr>
      <vt:lpstr>County-Industry Predicted Relative Earnings Growth Own+IO Post Specification, by Margin</vt:lpstr>
      <vt:lpstr>“Annual” DID Specification</vt:lpstr>
      <vt:lpstr>“Annual” DID Regression Coefficients</vt:lpstr>
      <vt:lpstr>“Annual” DID Regression Coefficients</vt:lpstr>
      <vt:lpstr>“Annual” DID Regression Coefficients</vt:lpstr>
      <vt:lpstr>Use “Annual DID” to Predict Relative Growth by Year</vt:lpstr>
      <vt:lpstr>Use “Annual DID” to Predict Relative Growth by Year</vt:lpstr>
      <vt:lpstr>Use “Annual DID” to Predict Relative Growth by Year</vt:lpstr>
      <vt:lpstr>Use “Annual DID” to Predict Relative Growth by Year</vt:lpstr>
      <vt:lpstr>Use “Annual DID” to Predict Relative Growth by Year</vt:lpstr>
      <vt:lpstr>Intuition for Own+IO Results?</vt:lpstr>
      <vt:lpstr>Outline</vt:lpstr>
      <vt:lpstr>Triple Interaction DID</vt:lpstr>
      <vt:lpstr>Triple Interaction DID</vt:lpstr>
      <vt:lpstr>Conclusions</vt:lpstr>
      <vt:lpstr>Thanks!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Surprisingly Swift Decline of U.S.  Manufacturing Employment   May 2011       Justin R. Pierce, U.S. Census Bureau Peter K. Schott, Yale School of Management &amp; NBER</dc:title>
  <dc:creator>pks4</dc:creator>
  <cp:lastModifiedBy>Peter</cp:lastModifiedBy>
  <cp:revision>3704</cp:revision>
  <cp:lastPrinted>2014-02-20T16:21:36Z</cp:lastPrinted>
  <dcterms:created xsi:type="dcterms:W3CDTF">2012-10-07T19:45:42Z</dcterms:created>
  <dcterms:modified xsi:type="dcterms:W3CDTF">2025-07-27T19:12:40Z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PageLayout">
    <vt:lpwstr>Message</vt:lpwstr>
  </property>
</Properties>
</file>